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268" r:id="rId3"/>
    <p:sldId id="264" r:id="rId4"/>
    <p:sldId id="271" r:id="rId5"/>
    <p:sldId id="259" r:id="rId6"/>
    <p:sldId id="258" r:id="rId7"/>
    <p:sldId id="257" r:id="rId8"/>
    <p:sldId id="270" r:id="rId9"/>
    <p:sldId id="263" r:id="rId10"/>
    <p:sldId id="260" r:id="rId11"/>
    <p:sldId id="269" r:id="rId12"/>
    <p:sldId id="261" r:id="rId13"/>
    <p:sldId id="262" r:id="rId14"/>
    <p:sldId id="267" r:id="rId15"/>
  </p:sldIdLst>
  <p:sldSz cx="9144000" cy="6858000" type="screen4x3"/>
  <p:notesSz cx="68072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34" y="-78"/>
      </p:cViewPr>
      <p:guideLst>
        <p:guide orient="horz" pos="312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 smtClean="0"/>
              <a:t>SRT: Simulation at 22GHz, no active surface</a:t>
            </a:r>
            <a:r>
              <a:rPr lang="en-US" sz="1200" baseline="0" dirty="0" smtClean="0"/>
              <a:t> </a:t>
            </a:r>
            <a:endParaRPr lang="en-US" sz="1200" baseline="0" dirty="0"/>
          </a:p>
        </c:rich>
      </c:tx>
      <c:layout>
        <c:manualLayout>
          <c:xMode val="edge"/>
          <c:yMode val="edge"/>
          <c:x val="0.20015310677715464"/>
          <c:y val="4.2632471172728649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Efficienze!$L$39:$L$50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60</c:v>
                </c:pt>
                <c:pt idx="8">
                  <c:v>70</c:v>
                </c:pt>
                <c:pt idx="9">
                  <c:v>75</c:v>
                </c:pt>
                <c:pt idx="10">
                  <c:v>80</c:v>
                </c:pt>
                <c:pt idx="11">
                  <c:v>90</c:v>
                </c:pt>
              </c:numCache>
            </c:numRef>
          </c:xVal>
          <c:yVal>
            <c:numRef>
              <c:f>Efficienze!$R$39:$R$50</c:f>
              <c:numCache>
                <c:formatCode>0.00</c:formatCode>
                <c:ptCount val="12"/>
                <c:pt idx="0">
                  <c:v>3.045775315396463E-2</c:v>
                </c:pt>
                <c:pt idx="1">
                  <c:v>6.7973942529704096E-2</c:v>
                </c:pt>
                <c:pt idx="2">
                  <c:v>0.14321301374180598</c:v>
                </c:pt>
                <c:pt idx="3">
                  <c:v>0.39746910480786746</c:v>
                </c:pt>
                <c:pt idx="4">
                  <c:v>0.61281951277177293</c:v>
                </c:pt>
                <c:pt idx="5">
                  <c:v>0.65981344327847125</c:v>
                </c:pt>
                <c:pt idx="6">
                  <c:v>0.6209850157562391</c:v>
                </c:pt>
                <c:pt idx="7">
                  <c:v>0.39746910480786746</c:v>
                </c:pt>
                <c:pt idx="8">
                  <c:v>0.1242370705975399</c:v>
                </c:pt>
                <c:pt idx="9">
                  <c:v>4.6624746919939647E-2</c:v>
                </c:pt>
                <c:pt idx="10">
                  <c:v>1.221015440124458E-2</c:v>
                </c:pt>
                <c:pt idx="11">
                  <c:v>7.4867139436371498E-4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67520"/>
        <c:axId val="33999488"/>
      </c:scatterChart>
      <c:valAx>
        <c:axId val="30667520"/>
        <c:scaling>
          <c:orientation val="minMax"/>
          <c:max val="9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Elevation (degree)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33999488"/>
        <c:crosses val="autoZero"/>
        <c:crossBetween val="midCat"/>
        <c:majorUnit val="10"/>
      </c:valAx>
      <c:valAx>
        <c:axId val="33999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Gain (K/Jy)</a:t>
                </a:r>
              </a:p>
            </c:rich>
          </c:tx>
          <c:layout/>
          <c:overlay val="0"/>
        </c:title>
        <c:numFmt formatCode="0.00" sourceLinked="0"/>
        <c:majorTickMark val="out"/>
        <c:minorTickMark val="none"/>
        <c:tickLblPos val="nextTo"/>
        <c:crossAx val="30667520"/>
        <c:crosses val="autoZero"/>
        <c:crossBetween val="midCat"/>
        <c:majorUnit val="0.05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Tri-feed</a:t>
            </a:r>
            <a:r>
              <a:rPr lang="en-US" dirty="0"/>
              <a:t>: </a:t>
            </a:r>
            <a:r>
              <a:rPr lang="en-US" dirty="0" smtClean="0"/>
              <a:t>beam separation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3.5mm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MedNoto!$X$7:$X$47</c:f>
              <c:numCache>
                <c:formatCode>General</c:formatCode>
                <c:ptCount val="41"/>
                <c:pt idx="0">
                  <c:v>-2.0000000000000004</c:v>
                </c:pt>
                <c:pt idx="1">
                  <c:v>-1.9000000000000006</c:v>
                </c:pt>
                <c:pt idx="2">
                  <c:v>-1.8000000000000005</c:v>
                </c:pt>
                <c:pt idx="3">
                  <c:v>-1.7000000000000004</c:v>
                </c:pt>
                <c:pt idx="4">
                  <c:v>-1.6000000000000003</c:v>
                </c:pt>
                <c:pt idx="5">
                  <c:v>-1.5000000000000002</c:v>
                </c:pt>
                <c:pt idx="6">
                  <c:v>-1.4000000000000001</c:v>
                </c:pt>
                <c:pt idx="7">
                  <c:v>-1.3</c:v>
                </c:pt>
                <c:pt idx="8">
                  <c:v>-1.2</c:v>
                </c:pt>
                <c:pt idx="9">
                  <c:v>-1.0999999999999999</c:v>
                </c:pt>
                <c:pt idx="10">
                  <c:v>-0.99999999999999989</c:v>
                </c:pt>
                <c:pt idx="11">
                  <c:v>-0.89999999999999991</c:v>
                </c:pt>
                <c:pt idx="12">
                  <c:v>-0.79999999999999993</c:v>
                </c:pt>
                <c:pt idx="13">
                  <c:v>-0.7</c:v>
                </c:pt>
                <c:pt idx="14">
                  <c:v>-0.6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-0.30000000000000004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0.30000000000000004</c:v>
                </c:pt>
                <c:pt idx="24">
                  <c:v>0.4</c:v>
                </c:pt>
                <c:pt idx="25">
                  <c:v>0.5</c:v>
                </c:pt>
                <c:pt idx="26">
                  <c:v>0.6</c:v>
                </c:pt>
                <c:pt idx="27">
                  <c:v>0.7</c:v>
                </c:pt>
                <c:pt idx="28">
                  <c:v>0.79999999999999993</c:v>
                </c:pt>
                <c:pt idx="29">
                  <c:v>0.89999999999999991</c:v>
                </c:pt>
                <c:pt idx="30">
                  <c:v>0.99999999999999989</c:v>
                </c:pt>
                <c:pt idx="31">
                  <c:v>1.0999999999999999</c:v>
                </c:pt>
                <c:pt idx="32">
                  <c:v>1.2</c:v>
                </c:pt>
                <c:pt idx="33">
                  <c:v>1.3</c:v>
                </c:pt>
                <c:pt idx="34">
                  <c:v>1.4000000000000001</c:v>
                </c:pt>
                <c:pt idx="35">
                  <c:v>1.5000000000000002</c:v>
                </c:pt>
                <c:pt idx="36">
                  <c:v>1.6000000000000003</c:v>
                </c:pt>
                <c:pt idx="37">
                  <c:v>1.7000000000000004</c:v>
                </c:pt>
                <c:pt idx="38">
                  <c:v>1.8000000000000005</c:v>
                </c:pt>
                <c:pt idx="39">
                  <c:v>1.9000000000000006</c:v>
                </c:pt>
                <c:pt idx="40">
                  <c:v>2.0000000000000004</c:v>
                </c:pt>
              </c:numCache>
            </c:numRef>
          </c:xVal>
          <c:yVal>
            <c:numRef>
              <c:f>MedNoto!$Y$7:$Y$47</c:f>
              <c:numCache>
                <c:formatCode>General</c:formatCode>
                <c:ptCount val="41"/>
                <c:pt idx="0">
                  <c:v>1.7993957291566789E-2</c:v>
                </c:pt>
                <c:pt idx="1">
                  <c:v>3.1999913740381247E-2</c:v>
                </c:pt>
                <c:pt idx="2">
                  <c:v>6.7059567815921969E-2</c:v>
                </c:pt>
                <c:pt idx="3">
                  <c:v>6.31736628570954E-2</c:v>
                </c:pt>
                <c:pt idx="4">
                  <c:v>1.8086705086057864E-2</c:v>
                </c:pt>
                <c:pt idx="5">
                  <c:v>4.4714409833369453E-2</c:v>
                </c:pt>
                <c:pt idx="6">
                  <c:v>8.7426582959939006E-2</c:v>
                </c:pt>
                <c:pt idx="7">
                  <c:v>7.9598698950543625E-2</c:v>
                </c:pt>
                <c:pt idx="8">
                  <c:v>1.8159039710727048E-2</c:v>
                </c:pt>
                <c:pt idx="9">
                  <c:v>6.6467862828609461E-2</c:v>
                </c:pt>
                <c:pt idx="10">
                  <c:v>0.12366978082792275</c:v>
                </c:pt>
                <c:pt idx="11">
                  <c:v>0.11023164775682677</c:v>
                </c:pt>
                <c:pt idx="12">
                  <c:v>1.8210813257889497E-2</c:v>
                </c:pt>
                <c:pt idx="13">
                  <c:v>0.11272618533434316</c:v>
                </c:pt>
                <c:pt idx="14">
                  <c:v>0.20753429350746683</c:v>
                </c:pt>
                <c:pt idx="15">
                  <c:v>0.18920062382698205</c:v>
                </c:pt>
                <c:pt idx="16">
                  <c:v>1.8241919821118776E-2</c:v>
                </c:pt>
                <c:pt idx="17">
                  <c:v>0.28144299189631272</c:v>
                </c:pt>
                <c:pt idx="18">
                  <c:v>0.62473350190094068</c:v>
                </c:pt>
                <c:pt idx="19">
                  <c:v>0.89669511362440346</c:v>
                </c:pt>
                <c:pt idx="20">
                  <c:v>1</c:v>
                </c:pt>
                <c:pt idx="21">
                  <c:v>0.89669511362440346</c:v>
                </c:pt>
                <c:pt idx="22">
                  <c:v>0.62473350190094068</c:v>
                </c:pt>
                <c:pt idx="23">
                  <c:v>0.28144299189631272</c:v>
                </c:pt>
                <c:pt idx="24">
                  <c:v>1.8241919821118776E-2</c:v>
                </c:pt>
                <c:pt idx="25">
                  <c:v>0.18920062382698205</c:v>
                </c:pt>
                <c:pt idx="26">
                  <c:v>0.20753429350746683</c:v>
                </c:pt>
                <c:pt idx="27">
                  <c:v>0.11272618533434316</c:v>
                </c:pt>
                <c:pt idx="28">
                  <c:v>1.8210813257889497E-2</c:v>
                </c:pt>
                <c:pt idx="29">
                  <c:v>0.11023164775682677</c:v>
                </c:pt>
                <c:pt idx="30">
                  <c:v>0.12366978082792275</c:v>
                </c:pt>
                <c:pt idx="31">
                  <c:v>6.6467862828609461E-2</c:v>
                </c:pt>
                <c:pt idx="32">
                  <c:v>1.8159039710727048E-2</c:v>
                </c:pt>
                <c:pt idx="33">
                  <c:v>7.9598698950543625E-2</c:v>
                </c:pt>
                <c:pt idx="34">
                  <c:v>8.7426582959939006E-2</c:v>
                </c:pt>
                <c:pt idx="35">
                  <c:v>4.4714409833369453E-2</c:v>
                </c:pt>
                <c:pt idx="36">
                  <c:v>1.8086705086057864E-2</c:v>
                </c:pt>
                <c:pt idx="37">
                  <c:v>6.31736628570954E-2</c:v>
                </c:pt>
                <c:pt idx="38">
                  <c:v>6.7059567815921969E-2</c:v>
                </c:pt>
                <c:pt idx="39">
                  <c:v>3.1999913740381247E-2</c:v>
                </c:pt>
                <c:pt idx="40">
                  <c:v>1.7993957291566789E-2</c:v>
                </c:pt>
              </c:numCache>
            </c:numRef>
          </c:yVal>
          <c:smooth val="1"/>
        </c:ser>
        <c:ser>
          <c:idx val="1"/>
          <c:order val="1"/>
          <c:tx>
            <c:v>13mm</c:v>
          </c:tx>
          <c:marker>
            <c:symbol val="none"/>
          </c:marker>
          <c:xVal>
            <c:numRef>
              <c:f>MedNoto!$V$7:$V$57</c:f>
              <c:numCache>
                <c:formatCode>General</c:formatCode>
                <c:ptCount val="51"/>
                <c:pt idx="0">
                  <c:v>-0.99999999999999989</c:v>
                </c:pt>
                <c:pt idx="1">
                  <c:v>-0.89999999999999991</c:v>
                </c:pt>
                <c:pt idx="2">
                  <c:v>-0.79999999999999993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9.9999999999999367E-2</c:v>
                </c:pt>
                <c:pt idx="12">
                  <c:v>0.19999999999999937</c:v>
                </c:pt>
                <c:pt idx="13">
                  <c:v>0.29999999999999938</c:v>
                </c:pt>
                <c:pt idx="14">
                  <c:v>0.39999999999999936</c:v>
                </c:pt>
                <c:pt idx="15">
                  <c:v>0.49999999999999933</c:v>
                </c:pt>
                <c:pt idx="16">
                  <c:v>0.59999999999999931</c:v>
                </c:pt>
                <c:pt idx="17">
                  <c:v>0.69999999999999929</c:v>
                </c:pt>
                <c:pt idx="18">
                  <c:v>0.79999999999999927</c:v>
                </c:pt>
                <c:pt idx="19">
                  <c:v>0.89999999999999925</c:v>
                </c:pt>
                <c:pt idx="20">
                  <c:v>0.99999999999999922</c:v>
                </c:pt>
                <c:pt idx="21">
                  <c:v>1.0999999999999992</c:v>
                </c:pt>
                <c:pt idx="22">
                  <c:v>1.1999999999999993</c:v>
                </c:pt>
                <c:pt idx="23">
                  <c:v>1.2999999999999994</c:v>
                </c:pt>
                <c:pt idx="24">
                  <c:v>1.3999999999999995</c:v>
                </c:pt>
                <c:pt idx="25">
                  <c:v>1.4999999999999996</c:v>
                </c:pt>
                <c:pt idx="26">
                  <c:v>1.5999999999999996</c:v>
                </c:pt>
                <c:pt idx="27">
                  <c:v>1.6999999999999997</c:v>
                </c:pt>
                <c:pt idx="28">
                  <c:v>1.7999999999999998</c:v>
                </c:pt>
                <c:pt idx="29">
                  <c:v>1.9</c:v>
                </c:pt>
                <c:pt idx="30">
                  <c:v>2</c:v>
                </c:pt>
                <c:pt idx="31">
                  <c:v>2.1</c:v>
                </c:pt>
                <c:pt idx="32">
                  <c:v>2.2000000000000002</c:v>
                </c:pt>
                <c:pt idx="33">
                  <c:v>2.3000000000000003</c:v>
                </c:pt>
                <c:pt idx="34">
                  <c:v>2.4000000000000004</c:v>
                </c:pt>
                <c:pt idx="35">
                  <c:v>2.5000000000000004</c:v>
                </c:pt>
                <c:pt idx="36">
                  <c:v>2.6000000000000005</c:v>
                </c:pt>
                <c:pt idx="37">
                  <c:v>2.7000000000000006</c:v>
                </c:pt>
                <c:pt idx="38">
                  <c:v>2.8000000000000007</c:v>
                </c:pt>
                <c:pt idx="39">
                  <c:v>2.9000000000000008</c:v>
                </c:pt>
                <c:pt idx="40">
                  <c:v>3.0000000000000009</c:v>
                </c:pt>
                <c:pt idx="41">
                  <c:v>3.100000000000001</c:v>
                </c:pt>
                <c:pt idx="42">
                  <c:v>3.2000000000000011</c:v>
                </c:pt>
                <c:pt idx="43">
                  <c:v>3.3000000000000012</c:v>
                </c:pt>
                <c:pt idx="44">
                  <c:v>3.4000000000000012</c:v>
                </c:pt>
                <c:pt idx="45">
                  <c:v>3.5000000000000013</c:v>
                </c:pt>
                <c:pt idx="46">
                  <c:v>3.6000000000000014</c:v>
                </c:pt>
                <c:pt idx="47">
                  <c:v>3.7000000000000015</c:v>
                </c:pt>
                <c:pt idx="48">
                  <c:v>3.8000000000000016</c:v>
                </c:pt>
                <c:pt idx="49">
                  <c:v>3.9000000000000017</c:v>
                </c:pt>
                <c:pt idx="50">
                  <c:v>4.0000000000000018</c:v>
                </c:pt>
              </c:numCache>
            </c:numRef>
          </c:xVal>
          <c:yVal>
            <c:numRef>
              <c:f>MedNoto!$W$7:$W$57</c:f>
              <c:numCache>
                <c:formatCode>General</c:formatCode>
                <c:ptCount val="51"/>
                <c:pt idx="0">
                  <c:v>5.6122684585682876E-2</c:v>
                </c:pt>
                <c:pt idx="1">
                  <c:v>2.4914658825545794E-2</c:v>
                </c:pt>
                <c:pt idx="2">
                  <c:v>9.7915709645343234E-3</c:v>
                </c:pt>
                <c:pt idx="3">
                  <c:v>4.6569249699820979E-2</c:v>
                </c:pt>
                <c:pt idx="4">
                  <c:v>8.3797625677276416E-2</c:v>
                </c:pt>
                <c:pt idx="5">
                  <c:v>0.11971827269618804</c:v>
                </c:pt>
                <c:pt idx="6">
                  <c:v>0.15249926091892127</c:v>
                </c:pt>
                <c:pt idx="7">
                  <c:v>0.1803048001784098</c:v>
                </c:pt>
                <c:pt idx="8">
                  <c:v>0.20136769466821755</c:v>
                </c:pt>
                <c:pt idx="9">
                  <c:v>0.21406176794955606</c:v>
                </c:pt>
                <c:pt idx="10">
                  <c:v>0.2169713513089751</c:v>
                </c:pt>
                <c:pt idx="11">
                  <c:v>0.208954981334388</c:v>
                </c:pt>
                <c:pt idx="12">
                  <c:v>0.18920062382698216</c:v>
                </c:pt>
                <c:pt idx="13">
                  <c:v>0.15727002551693592</c:v>
                </c:pt>
                <c:pt idx="14">
                  <c:v>0.11313018235932953</c:v>
                </c:pt>
                <c:pt idx="15">
                  <c:v>5.7170388862645742E-2</c:v>
                </c:pt>
                <c:pt idx="16">
                  <c:v>9.7961215201027747E-3</c:v>
                </c:pt>
                <c:pt idx="17">
                  <c:v>8.6546341025779391E-2</c:v>
                </c:pt>
                <c:pt idx="18">
                  <c:v>0.17147723498842951</c:v>
                </c:pt>
                <c:pt idx="19">
                  <c:v>0.26265023207297428</c:v>
                </c:pt>
                <c:pt idx="20">
                  <c:v>0.35784902566037224</c:v>
                </c:pt>
                <c:pt idx="21">
                  <c:v>0.45464871341284097</c:v>
                </c:pt>
                <c:pt idx="22">
                  <c:v>0.55049383376203342</c:v>
                </c:pt>
                <c:pt idx="23">
                  <c:v>0.64278248251763737</c:v>
                </c:pt>
                <c:pt idx="24">
                  <c:v>0.72895342602248459</c:v>
                </c:pt>
                <c:pt idx="25">
                  <c:v>0.80657298092696061</c:v>
                </c:pt>
                <c:pt idx="26">
                  <c:v>0.87341841146324306</c:v>
                </c:pt>
                <c:pt idx="27">
                  <c:v>0.92755470460460554</c:v>
                </c:pt>
                <c:pt idx="28">
                  <c:v>0.96740181793879998</c:v>
                </c:pt>
                <c:pt idx="29">
                  <c:v>0.99178984555255023</c:v>
                </c:pt>
                <c:pt idx="30">
                  <c:v>1</c:v>
                </c:pt>
                <c:pt idx="31">
                  <c:v>0.99178984555255023</c:v>
                </c:pt>
                <c:pt idx="32">
                  <c:v>0.96740181793879998</c:v>
                </c:pt>
                <c:pt idx="33">
                  <c:v>0.92755470460460554</c:v>
                </c:pt>
                <c:pt idx="34">
                  <c:v>0.87341841146324306</c:v>
                </c:pt>
                <c:pt idx="35">
                  <c:v>0.80657298092696061</c:v>
                </c:pt>
                <c:pt idx="36">
                  <c:v>0.72895342602248459</c:v>
                </c:pt>
                <c:pt idx="37">
                  <c:v>0.64278248251763737</c:v>
                </c:pt>
                <c:pt idx="38">
                  <c:v>0.55049383376203342</c:v>
                </c:pt>
                <c:pt idx="39">
                  <c:v>0.45464871341284097</c:v>
                </c:pt>
                <c:pt idx="40">
                  <c:v>0.35784902566037224</c:v>
                </c:pt>
                <c:pt idx="41">
                  <c:v>0.26265023207297428</c:v>
                </c:pt>
                <c:pt idx="42">
                  <c:v>0.17147723498842951</c:v>
                </c:pt>
                <c:pt idx="43">
                  <c:v>8.6546341025779391E-2</c:v>
                </c:pt>
                <c:pt idx="44">
                  <c:v>9.7961215201027747E-3</c:v>
                </c:pt>
                <c:pt idx="45">
                  <c:v>5.7170388862645742E-2</c:v>
                </c:pt>
                <c:pt idx="46">
                  <c:v>0.11313018235932953</c:v>
                </c:pt>
                <c:pt idx="47">
                  <c:v>0.15727002551693592</c:v>
                </c:pt>
                <c:pt idx="48">
                  <c:v>0.18920062382698216</c:v>
                </c:pt>
                <c:pt idx="49">
                  <c:v>0.208954981334388</c:v>
                </c:pt>
                <c:pt idx="50">
                  <c:v>0.2169713513089751</c:v>
                </c:pt>
              </c:numCache>
            </c:numRef>
          </c:yVal>
          <c:smooth val="1"/>
        </c:ser>
        <c:ser>
          <c:idx val="2"/>
          <c:order val="2"/>
          <c:tx>
            <c:v>7mm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MedNoto!$T$7:$T$47</c:f>
              <c:numCache>
                <c:formatCode>General</c:formatCode>
                <c:ptCount val="41"/>
                <c:pt idx="0">
                  <c:v>-3.1000000000000019</c:v>
                </c:pt>
                <c:pt idx="1">
                  <c:v>-3.0000000000000018</c:v>
                </c:pt>
                <c:pt idx="2">
                  <c:v>-2.9000000000000017</c:v>
                </c:pt>
                <c:pt idx="3">
                  <c:v>-2.8000000000000016</c:v>
                </c:pt>
                <c:pt idx="4">
                  <c:v>-2.7000000000000015</c:v>
                </c:pt>
                <c:pt idx="5">
                  <c:v>-2.6000000000000014</c:v>
                </c:pt>
                <c:pt idx="6">
                  <c:v>-2.5000000000000013</c:v>
                </c:pt>
                <c:pt idx="7">
                  <c:v>-2.4000000000000012</c:v>
                </c:pt>
                <c:pt idx="8">
                  <c:v>-2.3000000000000012</c:v>
                </c:pt>
                <c:pt idx="9">
                  <c:v>-2.2000000000000011</c:v>
                </c:pt>
                <c:pt idx="10">
                  <c:v>-2.100000000000001</c:v>
                </c:pt>
                <c:pt idx="11">
                  <c:v>-2.0000000000000009</c:v>
                </c:pt>
                <c:pt idx="12">
                  <c:v>-1.9000000000000008</c:v>
                </c:pt>
                <c:pt idx="13">
                  <c:v>-1.8000000000000007</c:v>
                </c:pt>
                <c:pt idx="14">
                  <c:v>-1.7000000000000006</c:v>
                </c:pt>
                <c:pt idx="15">
                  <c:v>-1.6000000000000005</c:v>
                </c:pt>
                <c:pt idx="16">
                  <c:v>-1.5000000000000004</c:v>
                </c:pt>
                <c:pt idx="17">
                  <c:v>-1.4000000000000004</c:v>
                </c:pt>
                <c:pt idx="18">
                  <c:v>-1.3000000000000003</c:v>
                </c:pt>
                <c:pt idx="19">
                  <c:v>-1.2000000000000002</c:v>
                </c:pt>
                <c:pt idx="20">
                  <c:v>-1.1000000000000001</c:v>
                </c:pt>
                <c:pt idx="21">
                  <c:v>-1</c:v>
                </c:pt>
                <c:pt idx="22">
                  <c:v>-0.9</c:v>
                </c:pt>
                <c:pt idx="23">
                  <c:v>-0.8</c:v>
                </c:pt>
                <c:pt idx="24">
                  <c:v>-0.70000000000000007</c:v>
                </c:pt>
                <c:pt idx="25">
                  <c:v>-0.60000000000000009</c:v>
                </c:pt>
                <c:pt idx="26">
                  <c:v>-0.50000000000000011</c:v>
                </c:pt>
                <c:pt idx="27">
                  <c:v>-0.40000000000000013</c:v>
                </c:pt>
                <c:pt idx="28">
                  <c:v>-0.30000000000000016</c:v>
                </c:pt>
                <c:pt idx="29">
                  <c:v>-0.20000000000000015</c:v>
                </c:pt>
                <c:pt idx="30">
                  <c:v>-0.10000000000000014</c:v>
                </c:pt>
                <c:pt idx="31">
                  <c:v>0</c:v>
                </c:pt>
                <c:pt idx="32">
                  <c:v>0.1</c:v>
                </c:pt>
                <c:pt idx="33">
                  <c:v>0.2</c:v>
                </c:pt>
                <c:pt idx="34">
                  <c:v>0.30000000000000004</c:v>
                </c:pt>
                <c:pt idx="35">
                  <c:v>0.4</c:v>
                </c:pt>
                <c:pt idx="36">
                  <c:v>0.5</c:v>
                </c:pt>
                <c:pt idx="37">
                  <c:v>0.6</c:v>
                </c:pt>
                <c:pt idx="38">
                  <c:v>0.7</c:v>
                </c:pt>
                <c:pt idx="39">
                  <c:v>0.79999999999999993</c:v>
                </c:pt>
                <c:pt idx="40">
                  <c:v>0.89999999999999991</c:v>
                </c:pt>
              </c:numCache>
            </c:numRef>
          </c:xVal>
          <c:yVal>
            <c:numRef>
              <c:f>MedNoto!$U$7:$U$47</c:f>
              <c:numCache>
                <c:formatCode>General</c:formatCode>
                <c:ptCount val="41"/>
                <c:pt idx="0">
                  <c:v>5.7443138828356645E-2</c:v>
                </c:pt>
                <c:pt idx="1">
                  <c:v>9.837036715403065E-2</c:v>
                </c:pt>
                <c:pt idx="2">
                  <c:v>0.12366978082792267</c:v>
                </c:pt>
                <c:pt idx="3">
                  <c:v>0.12650299825645911</c:v>
                </c:pt>
                <c:pt idx="4">
                  <c:v>0.10357452563468805</c:v>
                </c:pt>
                <c:pt idx="5">
                  <c:v>5.6122684585683098E-2</c:v>
                </c:pt>
                <c:pt idx="6">
                  <c:v>9.7915709645341794E-3</c:v>
                </c:pt>
                <c:pt idx="7">
                  <c:v>8.3797625677276416E-2</c:v>
                </c:pt>
                <c:pt idx="8">
                  <c:v>0.15249926091892127</c:v>
                </c:pt>
                <c:pt idx="9">
                  <c:v>0.20136769466821761</c:v>
                </c:pt>
                <c:pt idx="10">
                  <c:v>0.21697135130897507</c:v>
                </c:pt>
                <c:pt idx="11">
                  <c:v>0.18920062382698202</c:v>
                </c:pt>
                <c:pt idx="12">
                  <c:v>0.11313018235932934</c:v>
                </c:pt>
                <c:pt idx="13">
                  <c:v>9.7961215201029187E-3</c:v>
                </c:pt>
                <c:pt idx="14">
                  <c:v>0.17147723498842951</c:v>
                </c:pt>
                <c:pt idx="15">
                  <c:v>0.35784902566037208</c:v>
                </c:pt>
                <c:pt idx="16">
                  <c:v>0.55049383376203331</c:v>
                </c:pt>
                <c:pt idx="17">
                  <c:v>0.72895342602248459</c:v>
                </c:pt>
                <c:pt idx="18">
                  <c:v>0.87341841146324306</c:v>
                </c:pt>
                <c:pt idx="19">
                  <c:v>0.96740181793879998</c:v>
                </c:pt>
                <c:pt idx="20">
                  <c:v>1</c:v>
                </c:pt>
                <c:pt idx="21">
                  <c:v>0.96740181793879998</c:v>
                </c:pt>
                <c:pt idx="22">
                  <c:v>0.87341841146324306</c:v>
                </c:pt>
                <c:pt idx="23">
                  <c:v>0.72895342602248459</c:v>
                </c:pt>
                <c:pt idx="24">
                  <c:v>0.55049383376203331</c:v>
                </c:pt>
                <c:pt idx="25">
                  <c:v>0.35784902566037208</c:v>
                </c:pt>
                <c:pt idx="26">
                  <c:v>0.17147723498842951</c:v>
                </c:pt>
                <c:pt idx="27">
                  <c:v>9.7961215201029187E-3</c:v>
                </c:pt>
                <c:pt idx="28">
                  <c:v>0.11313018235932934</c:v>
                </c:pt>
                <c:pt idx="29">
                  <c:v>0.18920062382698202</c:v>
                </c:pt>
                <c:pt idx="30">
                  <c:v>0.21697135130897507</c:v>
                </c:pt>
                <c:pt idx="31">
                  <c:v>0.20136769466821761</c:v>
                </c:pt>
                <c:pt idx="32">
                  <c:v>0.15249926091892127</c:v>
                </c:pt>
                <c:pt idx="33">
                  <c:v>8.3797625677276416E-2</c:v>
                </c:pt>
                <c:pt idx="34">
                  <c:v>9.7915709645341794E-3</c:v>
                </c:pt>
                <c:pt idx="35">
                  <c:v>5.6122684585683098E-2</c:v>
                </c:pt>
                <c:pt idx="36">
                  <c:v>0.10357452563468805</c:v>
                </c:pt>
                <c:pt idx="37">
                  <c:v>0.12650299825645911</c:v>
                </c:pt>
                <c:pt idx="38">
                  <c:v>0.12366978082792267</c:v>
                </c:pt>
                <c:pt idx="39">
                  <c:v>9.837036715403065E-2</c:v>
                </c:pt>
                <c:pt idx="40">
                  <c:v>5.7443138828356645E-2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34048"/>
        <c:axId val="39635968"/>
      </c:scatterChart>
      <c:valAx>
        <c:axId val="3963404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angle (arcmin)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crossAx val="39635968"/>
        <c:crosses val="autoZero"/>
        <c:crossBetween val="midCat"/>
        <c:majorUnit val="1"/>
      </c:valAx>
      <c:valAx>
        <c:axId val="39635968"/>
        <c:scaling>
          <c:orientation val="minMax"/>
          <c:max val="1.1000000000000001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39634048"/>
        <c:crosses val="autoZero"/>
        <c:crossBetween val="midCat"/>
        <c:majorUnit val="0.1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Tri-beams </a:t>
            </a:r>
            <a:r>
              <a:rPr lang="en-US" dirty="0"/>
              <a:t>aligned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3.5 mm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MedNoto!$I$7:$I$60</c:f>
              <c:numCache>
                <c:formatCode>General</c:formatCode>
                <c:ptCount val="54"/>
                <c:pt idx="0">
                  <c:v>-2.0000000000000004</c:v>
                </c:pt>
                <c:pt idx="1">
                  <c:v>-1.9000000000000006</c:v>
                </c:pt>
                <c:pt idx="2">
                  <c:v>-1.8000000000000005</c:v>
                </c:pt>
                <c:pt idx="3">
                  <c:v>-1.7000000000000004</c:v>
                </c:pt>
                <c:pt idx="4">
                  <c:v>-1.6000000000000003</c:v>
                </c:pt>
                <c:pt idx="5">
                  <c:v>-1.5000000000000002</c:v>
                </c:pt>
                <c:pt idx="6">
                  <c:v>-1.4000000000000001</c:v>
                </c:pt>
                <c:pt idx="7">
                  <c:v>-1.3</c:v>
                </c:pt>
                <c:pt idx="8">
                  <c:v>-1.2</c:v>
                </c:pt>
                <c:pt idx="9">
                  <c:v>-1.0999999999999999</c:v>
                </c:pt>
                <c:pt idx="10">
                  <c:v>-0.99999999999999989</c:v>
                </c:pt>
                <c:pt idx="11">
                  <c:v>-0.89999999999999991</c:v>
                </c:pt>
                <c:pt idx="12">
                  <c:v>-0.79999999999999993</c:v>
                </c:pt>
                <c:pt idx="13">
                  <c:v>-0.7</c:v>
                </c:pt>
                <c:pt idx="14">
                  <c:v>-0.6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-0.30000000000000004</c:v>
                </c:pt>
                <c:pt idx="18">
                  <c:v>-0.25000000000000006</c:v>
                </c:pt>
                <c:pt idx="19">
                  <c:v>-0.24000000000000005</c:v>
                </c:pt>
                <c:pt idx="20">
                  <c:v>-0.23699999999999999</c:v>
                </c:pt>
                <c:pt idx="21">
                  <c:v>-0.23000000000000004</c:v>
                </c:pt>
                <c:pt idx="22">
                  <c:v>-0.22000000000000003</c:v>
                </c:pt>
                <c:pt idx="23">
                  <c:v>-0.21000000000000002</c:v>
                </c:pt>
                <c:pt idx="24">
                  <c:v>-0.2</c:v>
                </c:pt>
                <c:pt idx="25">
                  <c:v>-0.1</c:v>
                </c:pt>
                <c:pt idx="26">
                  <c:v>0</c:v>
                </c:pt>
                <c:pt idx="27">
                  <c:v>0.1</c:v>
                </c:pt>
                <c:pt idx="28">
                  <c:v>0.2</c:v>
                </c:pt>
                <c:pt idx="29">
                  <c:v>0.21000000000000002</c:v>
                </c:pt>
                <c:pt idx="30">
                  <c:v>0.22000000000000003</c:v>
                </c:pt>
                <c:pt idx="31">
                  <c:v>0.23000000000000004</c:v>
                </c:pt>
                <c:pt idx="32">
                  <c:v>0.23699999999999999</c:v>
                </c:pt>
                <c:pt idx="33">
                  <c:v>0.24000000000000005</c:v>
                </c:pt>
                <c:pt idx="34">
                  <c:v>0.25000000000000006</c:v>
                </c:pt>
                <c:pt idx="35">
                  <c:v>0.26000000000000006</c:v>
                </c:pt>
                <c:pt idx="36">
                  <c:v>0.30000000000000004</c:v>
                </c:pt>
                <c:pt idx="37">
                  <c:v>0.4</c:v>
                </c:pt>
                <c:pt idx="38">
                  <c:v>0.5</c:v>
                </c:pt>
                <c:pt idx="39">
                  <c:v>0.6</c:v>
                </c:pt>
                <c:pt idx="40">
                  <c:v>0.7</c:v>
                </c:pt>
                <c:pt idx="41">
                  <c:v>0.79999999999999993</c:v>
                </c:pt>
                <c:pt idx="42">
                  <c:v>0.89999999999999991</c:v>
                </c:pt>
                <c:pt idx="43">
                  <c:v>0.99999999999999989</c:v>
                </c:pt>
                <c:pt idx="44">
                  <c:v>1.0999999999999999</c:v>
                </c:pt>
                <c:pt idx="45">
                  <c:v>1.2</c:v>
                </c:pt>
                <c:pt idx="46">
                  <c:v>1.3</c:v>
                </c:pt>
                <c:pt idx="47">
                  <c:v>1.4000000000000001</c:v>
                </c:pt>
                <c:pt idx="48">
                  <c:v>1.5000000000000002</c:v>
                </c:pt>
                <c:pt idx="49">
                  <c:v>1.6000000000000003</c:v>
                </c:pt>
                <c:pt idx="50">
                  <c:v>1.7000000000000004</c:v>
                </c:pt>
                <c:pt idx="51">
                  <c:v>1.8000000000000005</c:v>
                </c:pt>
                <c:pt idx="52">
                  <c:v>1.9000000000000006</c:v>
                </c:pt>
                <c:pt idx="53">
                  <c:v>2.0000000000000004</c:v>
                </c:pt>
              </c:numCache>
            </c:numRef>
          </c:xVal>
          <c:yVal>
            <c:numRef>
              <c:f>MedNoto!$J$7:$J$60</c:f>
              <c:numCache>
                <c:formatCode>General</c:formatCode>
                <c:ptCount val="54"/>
                <c:pt idx="0">
                  <c:v>1.7993957291566789E-2</c:v>
                </c:pt>
                <c:pt idx="1">
                  <c:v>3.1999913740381247E-2</c:v>
                </c:pt>
                <c:pt idx="2">
                  <c:v>6.7059567815921969E-2</c:v>
                </c:pt>
                <c:pt idx="3">
                  <c:v>6.31736628570954E-2</c:v>
                </c:pt>
                <c:pt idx="4">
                  <c:v>1.8086705086057864E-2</c:v>
                </c:pt>
                <c:pt idx="5">
                  <c:v>4.4714409833369453E-2</c:v>
                </c:pt>
                <c:pt idx="6">
                  <c:v>8.7426582959939006E-2</c:v>
                </c:pt>
                <c:pt idx="7">
                  <c:v>7.9598698950543625E-2</c:v>
                </c:pt>
                <c:pt idx="8">
                  <c:v>1.8159039710727048E-2</c:v>
                </c:pt>
                <c:pt idx="9">
                  <c:v>6.6467862828609461E-2</c:v>
                </c:pt>
                <c:pt idx="10">
                  <c:v>0.12366978082792275</c:v>
                </c:pt>
                <c:pt idx="11">
                  <c:v>0.11023164775682677</c:v>
                </c:pt>
                <c:pt idx="12">
                  <c:v>1.8210813257889497E-2</c:v>
                </c:pt>
                <c:pt idx="13">
                  <c:v>0.11272618533434316</c:v>
                </c:pt>
                <c:pt idx="14">
                  <c:v>0.20753429350746683</c:v>
                </c:pt>
                <c:pt idx="15">
                  <c:v>0.18920062382698205</c:v>
                </c:pt>
                <c:pt idx="16">
                  <c:v>1.8241919821118776E-2</c:v>
                </c:pt>
                <c:pt idx="17">
                  <c:v>0.28144299189631272</c:v>
                </c:pt>
                <c:pt idx="18">
                  <c:v>0.45464871341284063</c:v>
                </c:pt>
                <c:pt idx="19">
                  <c:v>0.48939868421110655</c:v>
                </c:pt>
                <c:pt idx="20">
                  <c:v>0.49978147263493761</c:v>
                </c:pt>
                <c:pt idx="21">
                  <c:v>0.52390380225676514</c:v>
                </c:pt>
                <c:pt idx="22">
                  <c:v>0.55804222564637407</c:v>
                </c:pt>
                <c:pt idx="23">
                  <c:v>0.59169238226075949</c:v>
                </c:pt>
                <c:pt idx="24">
                  <c:v>0.62473350190094068</c:v>
                </c:pt>
                <c:pt idx="25">
                  <c:v>0.89669511362440346</c:v>
                </c:pt>
                <c:pt idx="26">
                  <c:v>1</c:v>
                </c:pt>
                <c:pt idx="27">
                  <c:v>0.89669511362440346</c:v>
                </c:pt>
                <c:pt idx="28">
                  <c:v>0.62473350190094068</c:v>
                </c:pt>
                <c:pt idx="29">
                  <c:v>0.59169238226075949</c:v>
                </c:pt>
                <c:pt idx="30">
                  <c:v>0.55804222564637407</c:v>
                </c:pt>
                <c:pt idx="31">
                  <c:v>0.52390380225676514</c:v>
                </c:pt>
                <c:pt idx="32">
                  <c:v>0.49978147263493761</c:v>
                </c:pt>
                <c:pt idx="33">
                  <c:v>0.48939868421110655</c:v>
                </c:pt>
                <c:pt idx="34">
                  <c:v>0.45464871341284063</c:v>
                </c:pt>
                <c:pt idx="35">
                  <c:v>0.41977547091707501</c:v>
                </c:pt>
                <c:pt idx="36">
                  <c:v>0.28144299189631272</c:v>
                </c:pt>
                <c:pt idx="37">
                  <c:v>1.8241919821118776E-2</c:v>
                </c:pt>
                <c:pt idx="38">
                  <c:v>0.18920062382698205</c:v>
                </c:pt>
                <c:pt idx="39">
                  <c:v>0.20753429350746683</c:v>
                </c:pt>
                <c:pt idx="40">
                  <c:v>0.11272618533434316</c:v>
                </c:pt>
                <c:pt idx="41">
                  <c:v>1.8210813257889497E-2</c:v>
                </c:pt>
                <c:pt idx="42">
                  <c:v>0.11023164775682677</c:v>
                </c:pt>
                <c:pt idx="43">
                  <c:v>0.12366978082792275</c:v>
                </c:pt>
                <c:pt idx="44">
                  <c:v>6.6467862828609461E-2</c:v>
                </c:pt>
                <c:pt idx="45">
                  <c:v>1.8159039710727048E-2</c:v>
                </c:pt>
                <c:pt idx="46">
                  <c:v>7.9598698950543625E-2</c:v>
                </c:pt>
                <c:pt idx="47">
                  <c:v>8.7426582959939006E-2</c:v>
                </c:pt>
                <c:pt idx="48">
                  <c:v>4.4714409833369453E-2</c:v>
                </c:pt>
                <c:pt idx="49">
                  <c:v>1.8086705086057864E-2</c:v>
                </c:pt>
                <c:pt idx="50">
                  <c:v>6.31736628570954E-2</c:v>
                </c:pt>
                <c:pt idx="51">
                  <c:v>6.7059567815921969E-2</c:v>
                </c:pt>
                <c:pt idx="52">
                  <c:v>3.1999913740381247E-2</c:v>
                </c:pt>
                <c:pt idx="53">
                  <c:v>1.7993957291566789E-2</c:v>
                </c:pt>
              </c:numCache>
            </c:numRef>
          </c:yVal>
          <c:smooth val="1"/>
        </c:ser>
        <c:ser>
          <c:idx val="1"/>
          <c:order val="1"/>
          <c:tx>
            <c:v>7mm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MedNoto!$A$7:$A$57</c:f>
              <c:numCache>
                <c:formatCode>General</c:formatCode>
                <c:ptCount val="51"/>
                <c:pt idx="0">
                  <c:v>-2.0000000000000004</c:v>
                </c:pt>
                <c:pt idx="1">
                  <c:v>-1.9000000000000006</c:v>
                </c:pt>
                <c:pt idx="2">
                  <c:v>-1.8000000000000005</c:v>
                </c:pt>
                <c:pt idx="3">
                  <c:v>-1.7000000000000004</c:v>
                </c:pt>
                <c:pt idx="4">
                  <c:v>-1.6000000000000003</c:v>
                </c:pt>
                <c:pt idx="5">
                  <c:v>-1.5000000000000002</c:v>
                </c:pt>
                <c:pt idx="6">
                  <c:v>-1.4000000000000001</c:v>
                </c:pt>
                <c:pt idx="7">
                  <c:v>-1.3</c:v>
                </c:pt>
                <c:pt idx="8">
                  <c:v>-1.2</c:v>
                </c:pt>
                <c:pt idx="9">
                  <c:v>-1.0999999999999999</c:v>
                </c:pt>
                <c:pt idx="10">
                  <c:v>-0.99999999999999989</c:v>
                </c:pt>
                <c:pt idx="11">
                  <c:v>-0.89999999999999991</c:v>
                </c:pt>
                <c:pt idx="12">
                  <c:v>-0.79999999999999993</c:v>
                </c:pt>
                <c:pt idx="13">
                  <c:v>-0.7</c:v>
                </c:pt>
                <c:pt idx="14">
                  <c:v>-0.6</c:v>
                </c:pt>
                <c:pt idx="15">
                  <c:v>-0.5</c:v>
                </c:pt>
                <c:pt idx="16">
                  <c:v>-0.44000000000000006</c:v>
                </c:pt>
                <c:pt idx="17">
                  <c:v>-0.43000000000000005</c:v>
                </c:pt>
                <c:pt idx="18">
                  <c:v>-0.42699999999999999</c:v>
                </c:pt>
                <c:pt idx="19">
                  <c:v>-0.42000000000000004</c:v>
                </c:pt>
                <c:pt idx="20">
                  <c:v>-0.41000000000000003</c:v>
                </c:pt>
                <c:pt idx="21">
                  <c:v>-0.4</c:v>
                </c:pt>
                <c:pt idx="22">
                  <c:v>-0.30000000000000004</c:v>
                </c:pt>
                <c:pt idx="23">
                  <c:v>-0.2</c:v>
                </c:pt>
                <c:pt idx="24">
                  <c:v>-0.1</c:v>
                </c:pt>
                <c:pt idx="25">
                  <c:v>0</c:v>
                </c:pt>
                <c:pt idx="26">
                  <c:v>0.1</c:v>
                </c:pt>
                <c:pt idx="27">
                  <c:v>0.2</c:v>
                </c:pt>
                <c:pt idx="28">
                  <c:v>0.30000000000000004</c:v>
                </c:pt>
                <c:pt idx="29">
                  <c:v>0.4</c:v>
                </c:pt>
                <c:pt idx="30">
                  <c:v>0.41000000000000003</c:v>
                </c:pt>
                <c:pt idx="31">
                  <c:v>0.42000000000000004</c:v>
                </c:pt>
                <c:pt idx="32">
                  <c:v>0.42699999999999999</c:v>
                </c:pt>
                <c:pt idx="33">
                  <c:v>0.43000000000000005</c:v>
                </c:pt>
                <c:pt idx="34">
                  <c:v>0.44000000000000006</c:v>
                </c:pt>
                <c:pt idx="35">
                  <c:v>0.5</c:v>
                </c:pt>
                <c:pt idx="36">
                  <c:v>0.6</c:v>
                </c:pt>
                <c:pt idx="37">
                  <c:v>0.7</c:v>
                </c:pt>
                <c:pt idx="38">
                  <c:v>0.79999999999999993</c:v>
                </c:pt>
                <c:pt idx="39">
                  <c:v>0.89999999999999991</c:v>
                </c:pt>
                <c:pt idx="40">
                  <c:v>0.99999999999999989</c:v>
                </c:pt>
                <c:pt idx="41">
                  <c:v>1.0999999999999999</c:v>
                </c:pt>
                <c:pt idx="42">
                  <c:v>1.2</c:v>
                </c:pt>
                <c:pt idx="43">
                  <c:v>1.3</c:v>
                </c:pt>
                <c:pt idx="44">
                  <c:v>1.4000000000000001</c:v>
                </c:pt>
                <c:pt idx="45">
                  <c:v>1.5000000000000002</c:v>
                </c:pt>
                <c:pt idx="46">
                  <c:v>1.6000000000000003</c:v>
                </c:pt>
                <c:pt idx="47">
                  <c:v>1.7000000000000004</c:v>
                </c:pt>
                <c:pt idx="48">
                  <c:v>1.8000000000000005</c:v>
                </c:pt>
                <c:pt idx="49">
                  <c:v>1.9000000000000006</c:v>
                </c:pt>
                <c:pt idx="50">
                  <c:v>2.0000000000000004</c:v>
                </c:pt>
              </c:numCache>
            </c:numRef>
          </c:xVal>
          <c:yVal>
            <c:numRef>
              <c:f>MedNoto!$B$7:$B$57</c:f>
              <c:numCache>
                <c:formatCode>General</c:formatCode>
                <c:ptCount val="51"/>
                <c:pt idx="0">
                  <c:v>5.7443138828356645E-2</c:v>
                </c:pt>
                <c:pt idx="1">
                  <c:v>9.837036715403065E-2</c:v>
                </c:pt>
                <c:pt idx="2">
                  <c:v>0.12366978082792267</c:v>
                </c:pt>
                <c:pt idx="3">
                  <c:v>0.12650299825645911</c:v>
                </c:pt>
                <c:pt idx="4">
                  <c:v>0.10357452563468805</c:v>
                </c:pt>
                <c:pt idx="5">
                  <c:v>5.6122684585683098E-2</c:v>
                </c:pt>
                <c:pt idx="6">
                  <c:v>9.7915709645341794E-3</c:v>
                </c:pt>
                <c:pt idx="7">
                  <c:v>8.3797625677276416E-2</c:v>
                </c:pt>
                <c:pt idx="8">
                  <c:v>0.15249926091892127</c:v>
                </c:pt>
                <c:pt idx="9">
                  <c:v>0.20136769466821761</c:v>
                </c:pt>
                <c:pt idx="10">
                  <c:v>0.21697135130897507</c:v>
                </c:pt>
                <c:pt idx="11">
                  <c:v>0.18920062382698202</c:v>
                </c:pt>
                <c:pt idx="12">
                  <c:v>0.11313018235932934</c:v>
                </c:pt>
                <c:pt idx="13">
                  <c:v>9.7961215201029187E-3</c:v>
                </c:pt>
                <c:pt idx="14">
                  <c:v>0.17147723498842951</c:v>
                </c:pt>
                <c:pt idx="15">
                  <c:v>0.35784902566037208</c:v>
                </c:pt>
                <c:pt idx="16">
                  <c:v>0.47397724243337719</c:v>
                </c:pt>
                <c:pt idx="17">
                  <c:v>0.49324690586272379</c:v>
                </c:pt>
                <c:pt idx="18">
                  <c:v>0.4990132052880667</c:v>
                </c:pt>
                <c:pt idx="19">
                  <c:v>0.51243682365233922</c:v>
                </c:pt>
                <c:pt idx="20">
                  <c:v>0.53152609646554649</c:v>
                </c:pt>
                <c:pt idx="21">
                  <c:v>0.55049383376203331</c:v>
                </c:pt>
                <c:pt idx="22">
                  <c:v>0.72895342602248459</c:v>
                </c:pt>
                <c:pt idx="23">
                  <c:v>0.87341841146324306</c:v>
                </c:pt>
                <c:pt idx="24">
                  <c:v>0.96740181793879998</c:v>
                </c:pt>
                <c:pt idx="25">
                  <c:v>1</c:v>
                </c:pt>
                <c:pt idx="26">
                  <c:v>0.96740181793879998</c:v>
                </c:pt>
                <c:pt idx="27">
                  <c:v>0.87341841146324306</c:v>
                </c:pt>
                <c:pt idx="28">
                  <c:v>0.72895342602248459</c:v>
                </c:pt>
                <c:pt idx="29">
                  <c:v>0.55049383376203331</c:v>
                </c:pt>
                <c:pt idx="30">
                  <c:v>0.53152609646554649</c:v>
                </c:pt>
                <c:pt idx="31">
                  <c:v>0.51243682365233922</c:v>
                </c:pt>
                <c:pt idx="32">
                  <c:v>0.4990132052880667</c:v>
                </c:pt>
                <c:pt idx="33">
                  <c:v>0.49324690586272379</c:v>
                </c:pt>
                <c:pt idx="34">
                  <c:v>0.47397724243337719</c:v>
                </c:pt>
                <c:pt idx="35">
                  <c:v>0.35784902566037208</c:v>
                </c:pt>
                <c:pt idx="36">
                  <c:v>0.17147723498842951</c:v>
                </c:pt>
                <c:pt idx="37">
                  <c:v>9.7961215201029187E-3</c:v>
                </c:pt>
                <c:pt idx="38">
                  <c:v>0.11313018235932934</c:v>
                </c:pt>
                <c:pt idx="39">
                  <c:v>0.18920062382698202</c:v>
                </c:pt>
                <c:pt idx="40">
                  <c:v>0.21697135130897507</c:v>
                </c:pt>
                <c:pt idx="41">
                  <c:v>0.20136769466821761</c:v>
                </c:pt>
                <c:pt idx="42">
                  <c:v>0.15249926091892127</c:v>
                </c:pt>
                <c:pt idx="43">
                  <c:v>8.3797625677276416E-2</c:v>
                </c:pt>
                <c:pt idx="44">
                  <c:v>9.7915709645341794E-3</c:v>
                </c:pt>
                <c:pt idx="45">
                  <c:v>5.6122684585683098E-2</c:v>
                </c:pt>
                <c:pt idx="46">
                  <c:v>0.10357452563468805</c:v>
                </c:pt>
                <c:pt idx="47">
                  <c:v>0.12650299825645911</c:v>
                </c:pt>
                <c:pt idx="48">
                  <c:v>0.12366978082792267</c:v>
                </c:pt>
                <c:pt idx="49">
                  <c:v>9.837036715403065E-2</c:v>
                </c:pt>
                <c:pt idx="50">
                  <c:v>5.7443138828356645E-2</c:v>
                </c:pt>
              </c:numCache>
            </c:numRef>
          </c:yVal>
          <c:smooth val="1"/>
        </c:ser>
        <c:ser>
          <c:idx val="2"/>
          <c:order val="2"/>
          <c:tx>
            <c:v>13mm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MedNoto!$E$17:$E$74</c:f>
              <c:numCache>
                <c:formatCode>General</c:formatCode>
                <c:ptCount val="58"/>
                <c:pt idx="0">
                  <c:v>-2.0000000000000004</c:v>
                </c:pt>
                <c:pt idx="1">
                  <c:v>-1.9000000000000006</c:v>
                </c:pt>
                <c:pt idx="2">
                  <c:v>-1.8000000000000005</c:v>
                </c:pt>
                <c:pt idx="3">
                  <c:v>-1.7000000000000004</c:v>
                </c:pt>
                <c:pt idx="4">
                  <c:v>-1.6000000000000003</c:v>
                </c:pt>
                <c:pt idx="5">
                  <c:v>-1.5000000000000002</c:v>
                </c:pt>
                <c:pt idx="6">
                  <c:v>-1.4000000000000001</c:v>
                </c:pt>
                <c:pt idx="7">
                  <c:v>-1.3</c:v>
                </c:pt>
                <c:pt idx="8">
                  <c:v>-1.2</c:v>
                </c:pt>
                <c:pt idx="9">
                  <c:v>-1.0999999999999999</c:v>
                </c:pt>
                <c:pt idx="10">
                  <c:v>-0.99999999999999989</c:v>
                </c:pt>
                <c:pt idx="11">
                  <c:v>-0.89999999999999991</c:v>
                </c:pt>
                <c:pt idx="12">
                  <c:v>-0.87</c:v>
                </c:pt>
                <c:pt idx="13">
                  <c:v>-0.86</c:v>
                </c:pt>
                <c:pt idx="14">
                  <c:v>-0.85</c:v>
                </c:pt>
                <c:pt idx="15">
                  <c:v>-0.85399999999999998</c:v>
                </c:pt>
                <c:pt idx="16">
                  <c:v>-0.84</c:v>
                </c:pt>
                <c:pt idx="17">
                  <c:v>-0.83</c:v>
                </c:pt>
                <c:pt idx="18">
                  <c:v>-0.82</c:v>
                </c:pt>
                <c:pt idx="19">
                  <c:v>-0.80999999999999994</c:v>
                </c:pt>
                <c:pt idx="20">
                  <c:v>-0.79999999999999993</c:v>
                </c:pt>
                <c:pt idx="21">
                  <c:v>-0.7</c:v>
                </c:pt>
                <c:pt idx="22">
                  <c:v>-0.6</c:v>
                </c:pt>
                <c:pt idx="23">
                  <c:v>-0.5</c:v>
                </c:pt>
                <c:pt idx="24">
                  <c:v>-0.4</c:v>
                </c:pt>
                <c:pt idx="25">
                  <c:v>-0.30000000000000004</c:v>
                </c:pt>
                <c:pt idx="26">
                  <c:v>-0.2</c:v>
                </c:pt>
                <c:pt idx="27">
                  <c:v>-0.1</c:v>
                </c:pt>
                <c:pt idx="28">
                  <c:v>0</c:v>
                </c:pt>
                <c:pt idx="29">
                  <c:v>0.1</c:v>
                </c:pt>
                <c:pt idx="30">
                  <c:v>0.2</c:v>
                </c:pt>
                <c:pt idx="31">
                  <c:v>0.30000000000000004</c:v>
                </c:pt>
                <c:pt idx="32">
                  <c:v>0.4</c:v>
                </c:pt>
                <c:pt idx="33">
                  <c:v>0.5</c:v>
                </c:pt>
                <c:pt idx="34">
                  <c:v>0.6</c:v>
                </c:pt>
                <c:pt idx="35">
                  <c:v>0.7</c:v>
                </c:pt>
                <c:pt idx="36">
                  <c:v>0.79999999999999993</c:v>
                </c:pt>
                <c:pt idx="37">
                  <c:v>0.80999999999999994</c:v>
                </c:pt>
                <c:pt idx="38">
                  <c:v>0.82</c:v>
                </c:pt>
                <c:pt idx="39">
                  <c:v>0.85399999999999998</c:v>
                </c:pt>
                <c:pt idx="40">
                  <c:v>0.86399999999999999</c:v>
                </c:pt>
                <c:pt idx="41">
                  <c:v>0.874</c:v>
                </c:pt>
                <c:pt idx="42">
                  <c:v>0.88400000000000001</c:v>
                </c:pt>
                <c:pt idx="43">
                  <c:v>0.89400000000000002</c:v>
                </c:pt>
                <c:pt idx="44">
                  <c:v>0.90400000000000003</c:v>
                </c:pt>
                <c:pt idx="45">
                  <c:v>0.91400000000000003</c:v>
                </c:pt>
                <c:pt idx="46">
                  <c:v>0.89999999999999991</c:v>
                </c:pt>
                <c:pt idx="47">
                  <c:v>0.99999999999999989</c:v>
                </c:pt>
                <c:pt idx="48">
                  <c:v>1.0999999999999999</c:v>
                </c:pt>
                <c:pt idx="49">
                  <c:v>1.2</c:v>
                </c:pt>
                <c:pt idx="50">
                  <c:v>1.3</c:v>
                </c:pt>
                <c:pt idx="51">
                  <c:v>1.4000000000000001</c:v>
                </c:pt>
                <c:pt idx="52">
                  <c:v>1.5000000000000002</c:v>
                </c:pt>
                <c:pt idx="53">
                  <c:v>1.6000000000000003</c:v>
                </c:pt>
                <c:pt idx="54">
                  <c:v>1.7000000000000004</c:v>
                </c:pt>
                <c:pt idx="55">
                  <c:v>1.8000000000000005</c:v>
                </c:pt>
                <c:pt idx="56">
                  <c:v>1.9000000000000006</c:v>
                </c:pt>
                <c:pt idx="57">
                  <c:v>2.0000000000000004</c:v>
                </c:pt>
              </c:numCache>
            </c:numRef>
          </c:xVal>
          <c:yVal>
            <c:numRef>
              <c:f>MedNoto!$F$17:$F$74</c:f>
              <c:numCache>
                <c:formatCode>General</c:formatCode>
                <c:ptCount val="58"/>
                <c:pt idx="0">
                  <c:v>0.2169713513089751</c:v>
                </c:pt>
                <c:pt idx="1">
                  <c:v>0.208954981334388</c:v>
                </c:pt>
                <c:pt idx="2">
                  <c:v>0.18920062382698216</c:v>
                </c:pt>
                <c:pt idx="3">
                  <c:v>0.15727002551693592</c:v>
                </c:pt>
                <c:pt idx="4">
                  <c:v>0.11313018235932953</c:v>
                </c:pt>
                <c:pt idx="5">
                  <c:v>5.7170388862645742E-2</c:v>
                </c:pt>
                <c:pt idx="6">
                  <c:v>9.7961215201027747E-3</c:v>
                </c:pt>
                <c:pt idx="7">
                  <c:v>8.6546341025779391E-2</c:v>
                </c:pt>
                <c:pt idx="8">
                  <c:v>0.17147723498842951</c:v>
                </c:pt>
                <c:pt idx="9">
                  <c:v>0.26265023207297428</c:v>
                </c:pt>
                <c:pt idx="10">
                  <c:v>0.35784902566037224</c:v>
                </c:pt>
                <c:pt idx="11">
                  <c:v>0.45464871341284097</c:v>
                </c:pt>
                <c:pt idx="12">
                  <c:v>0.48362073656946092</c:v>
                </c:pt>
                <c:pt idx="13">
                  <c:v>0.49324690586272391</c:v>
                </c:pt>
                <c:pt idx="14">
                  <c:v>0.50285313904764839</c:v>
                </c:pt>
                <c:pt idx="15">
                  <c:v>0.4990132052880667</c:v>
                </c:pt>
                <c:pt idx="16">
                  <c:v>0.51243682365233933</c:v>
                </c:pt>
                <c:pt idx="17">
                  <c:v>0.52199534687562066</c:v>
                </c:pt>
                <c:pt idx="18">
                  <c:v>0.53152609646554672</c:v>
                </c:pt>
                <c:pt idx="19">
                  <c:v>0.54102646159899737</c:v>
                </c:pt>
                <c:pt idx="20">
                  <c:v>0.55049383376203342</c:v>
                </c:pt>
                <c:pt idx="21">
                  <c:v>0.64278248251763737</c:v>
                </c:pt>
                <c:pt idx="22">
                  <c:v>0.72895342602248459</c:v>
                </c:pt>
                <c:pt idx="23">
                  <c:v>0.80657298092696061</c:v>
                </c:pt>
                <c:pt idx="24">
                  <c:v>0.87341841146324306</c:v>
                </c:pt>
                <c:pt idx="25">
                  <c:v>0.92755470460460554</c:v>
                </c:pt>
                <c:pt idx="26">
                  <c:v>0.96740181793879998</c:v>
                </c:pt>
                <c:pt idx="27">
                  <c:v>0.99178984555255023</c:v>
                </c:pt>
                <c:pt idx="28">
                  <c:v>1</c:v>
                </c:pt>
                <c:pt idx="29">
                  <c:v>0.99178984555255023</c:v>
                </c:pt>
                <c:pt idx="30">
                  <c:v>0.96740181793879998</c:v>
                </c:pt>
                <c:pt idx="31">
                  <c:v>0.92755470460460554</c:v>
                </c:pt>
                <c:pt idx="32">
                  <c:v>0.87341841146324306</c:v>
                </c:pt>
                <c:pt idx="33">
                  <c:v>0.80657298092696061</c:v>
                </c:pt>
                <c:pt idx="34">
                  <c:v>0.72895342602248459</c:v>
                </c:pt>
                <c:pt idx="35">
                  <c:v>0.64278248251763737</c:v>
                </c:pt>
                <c:pt idx="36">
                  <c:v>0.55049383376203342</c:v>
                </c:pt>
                <c:pt idx="37">
                  <c:v>0.54102646159899737</c:v>
                </c:pt>
                <c:pt idx="38">
                  <c:v>0.53152609646554672</c:v>
                </c:pt>
                <c:pt idx="39">
                  <c:v>0.4990132052880667</c:v>
                </c:pt>
                <c:pt idx="40">
                  <c:v>0.48939868421110677</c:v>
                </c:pt>
                <c:pt idx="41">
                  <c:v>0.47976527172584338</c:v>
                </c:pt>
                <c:pt idx="42">
                  <c:v>0.47011557837003404</c:v>
                </c:pt>
                <c:pt idx="43">
                  <c:v>0.46045221225011651</c:v>
                </c:pt>
                <c:pt idx="44">
                  <c:v>0.45077777816883097</c:v>
                </c:pt>
                <c:pt idx="45">
                  <c:v>0.4410948767553613</c:v>
                </c:pt>
                <c:pt idx="46">
                  <c:v>0.45464871341284097</c:v>
                </c:pt>
                <c:pt idx="47">
                  <c:v>0.35784902566037224</c:v>
                </c:pt>
                <c:pt idx="48">
                  <c:v>0.26265023207297428</c:v>
                </c:pt>
                <c:pt idx="49">
                  <c:v>0.17147723498842951</c:v>
                </c:pt>
                <c:pt idx="50">
                  <c:v>8.6546341025779391E-2</c:v>
                </c:pt>
                <c:pt idx="51">
                  <c:v>9.7961215201027747E-3</c:v>
                </c:pt>
                <c:pt idx="52">
                  <c:v>5.7170388862645742E-2</c:v>
                </c:pt>
                <c:pt idx="53">
                  <c:v>0.11313018235932953</c:v>
                </c:pt>
                <c:pt idx="54">
                  <c:v>0.15727002551693592</c:v>
                </c:pt>
                <c:pt idx="55">
                  <c:v>0.18920062382698216</c:v>
                </c:pt>
                <c:pt idx="56">
                  <c:v>0.208954981334388</c:v>
                </c:pt>
                <c:pt idx="57">
                  <c:v>0.2169713513089751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01920"/>
        <c:axId val="40003840"/>
      </c:scatterChart>
      <c:valAx>
        <c:axId val="40001920"/>
        <c:scaling>
          <c:orientation val="minMax"/>
          <c:max val="2"/>
          <c:min val="-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angle (arcmin)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crossAx val="40003840"/>
        <c:crosses val="autoZero"/>
        <c:crossBetween val="midCat"/>
        <c:minorUnit val="1"/>
      </c:valAx>
      <c:valAx>
        <c:axId val="40003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crossAx val="40001920"/>
        <c:crosses val="autoZero"/>
        <c:crossBetween val="midCat"/>
        <c:majorUnit val="0.1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0F16-4C9E-4E6D-868E-087DC35BAC6C}" type="datetimeFigureOut">
              <a:rPr lang="it-IT" smtClean="0"/>
              <a:t>05/10/2015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ERATec - Firenze October 5-7, 2015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5838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BC2EC-91CE-4381-8893-721B44A006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7162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4C71D-4999-4726-AC8E-BFC8910CB0D9}" type="datetimeFigureOut">
              <a:rPr lang="it-IT" smtClean="0"/>
              <a:t>05/10/2015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720" y="4705350"/>
            <a:ext cx="544576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ERATec - Firenze October 5-7, 2015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5838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45644-A86D-478A-8ED0-6C9633F2AF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8654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9650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3163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2833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5015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0193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617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975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7743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1309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8434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2747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0576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7117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877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1130-7DBE-4E52-A19B-7723EE34A57B}" type="datetime1">
              <a:rPr lang="it-IT" smtClean="0"/>
              <a:t>05/10/2015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AF95-CED6-4248-B9D4-2B6C6D459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18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CFD5-666E-4A7D-A579-B8E9B1A0D581}" type="datetime1">
              <a:rPr lang="it-IT" smtClean="0"/>
              <a:t>05/10/2015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AF95-CED6-4248-B9D4-2B6C6D459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2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92F8-87CE-4D3E-8FAB-8C70AB1F8086}" type="datetime1">
              <a:rPr lang="it-IT" smtClean="0"/>
              <a:t>05/10/2015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AF95-CED6-4248-B9D4-2B6C6D459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45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453D-276A-4488-98B4-ECF175DAA1CC}" type="datetime1">
              <a:rPr lang="it-IT" smtClean="0"/>
              <a:t>05/10/2015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AF95-CED6-4248-B9D4-2B6C6D459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07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A913-5BEE-453D-A3AF-D76BC028BCB1}" type="datetime1">
              <a:rPr lang="it-IT" smtClean="0"/>
              <a:t>05/10/2015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AF95-CED6-4248-B9D4-2B6C6D459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27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650F-7203-4B76-83BF-4501D2149631}" type="datetime1">
              <a:rPr lang="it-IT" smtClean="0"/>
              <a:t>05/10/2015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AF95-CED6-4248-B9D4-2B6C6D459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75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1716-DBA8-4564-A479-378416E8E133}" type="datetime1">
              <a:rPr lang="it-IT" smtClean="0"/>
              <a:t>05/10/2015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AF95-CED6-4248-B9D4-2B6C6D459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01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1C9D-6D4E-4757-A987-0E50E6F45207}" type="datetime1">
              <a:rPr lang="it-IT" smtClean="0"/>
              <a:t>05/10/2015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AF95-CED6-4248-B9D4-2B6C6D459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29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42B9-DA81-4B46-A2B2-526E0CD0C23F}" type="datetime1">
              <a:rPr lang="it-IT" smtClean="0"/>
              <a:t>05/10/2015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AF95-CED6-4248-B9D4-2B6C6D459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71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3F-7EB2-48B3-AAD2-A368B05FC325}" type="datetime1">
              <a:rPr lang="it-IT" smtClean="0"/>
              <a:t>05/10/2015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AF95-CED6-4248-B9D4-2B6C6D459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10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7547-8167-4494-A447-9ABA4B80889B}" type="datetime1">
              <a:rPr lang="it-IT" smtClean="0"/>
              <a:t>05/10/2015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AF95-CED6-4248-B9D4-2B6C6D459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35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DA4E3-7321-475A-BCC5-02A280914B47}" type="datetime1">
              <a:rPr lang="it-IT" smtClean="0"/>
              <a:t>05/10/2015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ERATec - Firenze October 5-7, 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AAF95-CED6-4248-B9D4-2B6C6D4599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42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496" y="2060848"/>
            <a:ext cx="91085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/>
              <a:t>MULTI-FREQUENCY OBSERVATIONS USING MULTIFEED SYSTEMS</a:t>
            </a:r>
          </a:p>
          <a:p>
            <a:endParaRPr lang="it-IT" sz="2600" dirty="0"/>
          </a:p>
          <a:p>
            <a:pPr algn="ctr"/>
            <a:r>
              <a:rPr lang="it-IT" sz="2600" dirty="0" smtClean="0"/>
              <a:t> ALESSANDRO ORFEI, INAF-ORA (IRA)</a:t>
            </a:r>
          </a:p>
          <a:p>
            <a:pPr algn="ctr"/>
            <a:r>
              <a:rPr lang="it-IT" sz="2600" dirty="0" smtClean="0"/>
              <a:t>(</a:t>
            </a:r>
            <a:r>
              <a:rPr lang="it-IT" sz="2600" b="1" dirty="0" smtClean="0"/>
              <a:t>I</a:t>
            </a:r>
            <a:r>
              <a:rPr lang="it-IT" sz="2600" dirty="0" smtClean="0"/>
              <a:t>stituto </a:t>
            </a:r>
            <a:r>
              <a:rPr lang="it-IT" sz="2600" b="1" dirty="0" smtClean="0"/>
              <a:t>N</a:t>
            </a:r>
            <a:r>
              <a:rPr lang="it-IT" sz="2600" dirty="0" smtClean="0"/>
              <a:t>azionale di </a:t>
            </a:r>
            <a:r>
              <a:rPr lang="it-IT" sz="2600" b="1" dirty="0" smtClean="0"/>
              <a:t>A</a:t>
            </a:r>
            <a:r>
              <a:rPr lang="it-IT" sz="2600" dirty="0" smtClean="0"/>
              <a:t>stro</a:t>
            </a:r>
            <a:r>
              <a:rPr lang="it-IT" sz="2600" b="1" dirty="0" smtClean="0"/>
              <a:t>f</a:t>
            </a:r>
            <a:r>
              <a:rPr lang="it-IT" sz="2600" dirty="0" smtClean="0"/>
              <a:t>isica-</a:t>
            </a:r>
            <a:r>
              <a:rPr lang="it-IT" sz="2600" b="1" dirty="0" smtClean="0"/>
              <a:t>O</a:t>
            </a:r>
            <a:r>
              <a:rPr lang="it-IT" sz="2600" dirty="0" smtClean="0"/>
              <a:t>sservatorio di </a:t>
            </a:r>
            <a:r>
              <a:rPr lang="it-IT" sz="2600" b="1" dirty="0" smtClean="0"/>
              <a:t>Ra</a:t>
            </a:r>
            <a:r>
              <a:rPr lang="it-IT" sz="2600" dirty="0" smtClean="0"/>
              <a:t>dioastronomia)</a:t>
            </a:r>
            <a:endParaRPr lang="it-IT" sz="26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4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uppo 85"/>
          <p:cNvGrpSpPr/>
          <p:nvPr/>
        </p:nvGrpSpPr>
        <p:grpSpPr>
          <a:xfrm>
            <a:off x="542970" y="772799"/>
            <a:ext cx="3427853" cy="2819784"/>
            <a:chOff x="542970" y="609217"/>
            <a:chExt cx="3427853" cy="2819784"/>
          </a:xfrm>
        </p:grpSpPr>
        <p:sp>
          <p:nvSpPr>
            <p:cNvPr id="3" name="Figura a mano libera 2"/>
            <p:cNvSpPr/>
            <p:nvPr/>
          </p:nvSpPr>
          <p:spPr>
            <a:xfrm>
              <a:off x="2646993" y="1579793"/>
              <a:ext cx="181568" cy="1009654"/>
            </a:xfrm>
            <a:custGeom>
              <a:avLst/>
              <a:gdLst>
                <a:gd name="connsiteX0" fmla="*/ 838385 w 838385"/>
                <a:gd name="connsiteY0" fmla="*/ 0 h 2371725"/>
                <a:gd name="connsiteX1" fmla="*/ 185 w 838385"/>
                <a:gd name="connsiteY1" fmla="*/ 1123950 h 2371725"/>
                <a:gd name="connsiteX2" fmla="*/ 762185 w 838385"/>
                <a:gd name="connsiteY2" fmla="*/ 2371725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8385" h="2371725">
                  <a:moveTo>
                    <a:pt x="838385" y="0"/>
                  </a:moveTo>
                  <a:cubicBezTo>
                    <a:pt x="425635" y="364331"/>
                    <a:pt x="12885" y="728663"/>
                    <a:pt x="185" y="1123950"/>
                  </a:cubicBezTo>
                  <a:cubicBezTo>
                    <a:pt x="-12515" y="1519237"/>
                    <a:pt x="630423" y="2165350"/>
                    <a:pt x="762185" y="2371725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Figura a mano libera 3"/>
            <p:cNvSpPr/>
            <p:nvPr/>
          </p:nvSpPr>
          <p:spPr>
            <a:xfrm>
              <a:off x="798757" y="740239"/>
              <a:ext cx="495075" cy="2688762"/>
            </a:xfrm>
            <a:custGeom>
              <a:avLst/>
              <a:gdLst>
                <a:gd name="connsiteX0" fmla="*/ 838385 w 838385"/>
                <a:gd name="connsiteY0" fmla="*/ 0 h 2371725"/>
                <a:gd name="connsiteX1" fmla="*/ 185 w 838385"/>
                <a:gd name="connsiteY1" fmla="*/ 1123950 h 2371725"/>
                <a:gd name="connsiteX2" fmla="*/ 762185 w 838385"/>
                <a:gd name="connsiteY2" fmla="*/ 2371725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8385" h="2371725">
                  <a:moveTo>
                    <a:pt x="838385" y="0"/>
                  </a:moveTo>
                  <a:cubicBezTo>
                    <a:pt x="425635" y="364331"/>
                    <a:pt x="12885" y="728663"/>
                    <a:pt x="185" y="1123950"/>
                  </a:cubicBezTo>
                  <a:cubicBezTo>
                    <a:pt x="-12515" y="1519237"/>
                    <a:pt x="630423" y="2165350"/>
                    <a:pt x="762185" y="237172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869702" y="1870507"/>
              <a:ext cx="242870" cy="408746"/>
              <a:chOff x="977246" y="1707871"/>
              <a:chExt cx="280363" cy="480082"/>
            </a:xfrm>
          </p:grpSpPr>
          <p:sp>
            <p:nvSpPr>
              <p:cNvPr id="14" name="Trapezio 13"/>
              <p:cNvSpPr/>
              <p:nvPr/>
            </p:nvSpPr>
            <p:spPr>
              <a:xfrm rot="16200000">
                <a:off x="1029632" y="1655485"/>
                <a:ext cx="175280" cy="280052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it-IT" sz="1000" dirty="0" smtClean="0">
                    <a:solidFill>
                      <a:schemeClr val="tx1"/>
                    </a:solidFill>
                  </a:rPr>
                  <a:t>K</a:t>
                </a:r>
                <a:endParaRPr lang="it-IT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rapezio 14"/>
              <p:cNvSpPr/>
              <p:nvPr/>
            </p:nvSpPr>
            <p:spPr>
              <a:xfrm rot="16200000">
                <a:off x="1053288" y="1983631"/>
                <a:ext cx="152400" cy="256243"/>
              </a:xfrm>
              <a:prstGeom prst="trapezoid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it-IT" sz="1000" dirty="0" smtClean="0">
                    <a:solidFill>
                      <a:schemeClr val="tx1"/>
                    </a:solidFill>
                  </a:rPr>
                  <a:t>Q</a:t>
                </a:r>
                <a:endParaRPr lang="it-IT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rapezio 15"/>
              <p:cNvSpPr/>
              <p:nvPr/>
            </p:nvSpPr>
            <p:spPr>
              <a:xfrm rot="16200000">
                <a:off x="1104898" y="1883152"/>
                <a:ext cx="152401" cy="152399"/>
              </a:xfrm>
              <a:prstGeom prst="trapezoid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it-IT" sz="1000" dirty="0">
                    <a:solidFill>
                      <a:schemeClr val="tx1"/>
                    </a:solidFill>
                  </a:rPr>
                  <a:t>W</a:t>
                </a:r>
              </a:p>
            </p:txBody>
          </p:sp>
        </p:grpSp>
        <p:grpSp>
          <p:nvGrpSpPr>
            <p:cNvPr id="7" name="Gruppo 6"/>
            <p:cNvGrpSpPr/>
            <p:nvPr/>
          </p:nvGrpSpPr>
          <p:grpSpPr>
            <a:xfrm>
              <a:off x="2710981" y="1730532"/>
              <a:ext cx="701401" cy="767841"/>
              <a:chOff x="3045663" y="1926227"/>
              <a:chExt cx="809678" cy="901847"/>
            </a:xfrm>
          </p:grpSpPr>
          <p:sp>
            <p:nvSpPr>
              <p:cNvPr id="9" name="Goccia 8"/>
              <p:cNvSpPr/>
              <p:nvPr/>
            </p:nvSpPr>
            <p:spPr>
              <a:xfrm rot="13560000">
                <a:off x="3236835" y="2247987"/>
                <a:ext cx="207495" cy="205348"/>
              </a:xfrm>
              <a:prstGeom prst="teardrop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0" name="Goccia 9"/>
              <p:cNvSpPr/>
              <p:nvPr/>
            </p:nvSpPr>
            <p:spPr>
              <a:xfrm rot="14880000">
                <a:off x="3291817" y="2432760"/>
                <a:ext cx="389382" cy="401246"/>
              </a:xfrm>
              <a:prstGeom prst="teardrop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Goccia 10"/>
              <p:cNvSpPr/>
              <p:nvPr/>
            </p:nvSpPr>
            <p:spPr>
              <a:xfrm rot="12360000">
                <a:off x="3270464" y="1926227"/>
                <a:ext cx="304572" cy="305875"/>
              </a:xfrm>
              <a:prstGeom prst="teardrop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2" name="Connettore 1 11"/>
              <p:cNvCxnSpPr/>
              <p:nvPr/>
            </p:nvCxnSpPr>
            <p:spPr>
              <a:xfrm flipV="1">
                <a:off x="3045663" y="1965926"/>
                <a:ext cx="752455" cy="22647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1 12"/>
              <p:cNvCxnSpPr/>
              <p:nvPr/>
            </p:nvCxnSpPr>
            <p:spPr>
              <a:xfrm>
                <a:off x="3102886" y="2457298"/>
                <a:ext cx="752455" cy="30655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ttangolo 16"/>
            <p:cNvSpPr/>
            <p:nvPr/>
          </p:nvSpPr>
          <p:spPr>
            <a:xfrm>
              <a:off x="542970" y="1764333"/>
              <a:ext cx="620824" cy="63259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CasellaDiTesto 67"/>
            <p:cNvSpPr txBox="1"/>
            <p:nvPr/>
          </p:nvSpPr>
          <p:spPr>
            <a:xfrm>
              <a:off x="2562859" y="1169005"/>
              <a:ext cx="1407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/>
                <a:t>t</a:t>
              </a:r>
              <a:r>
                <a:rPr lang="it-IT" sz="1200" dirty="0" err="1" smtClean="0"/>
                <a:t>ilting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subreflector</a:t>
              </a:r>
              <a:endParaRPr lang="it-IT" sz="1200" dirty="0"/>
            </a:p>
          </p:txBody>
        </p:sp>
        <p:sp>
          <p:nvSpPr>
            <p:cNvPr id="69" name="CasellaDiTesto 68"/>
            <p:cNvSpPr txBox="1"/>
            <p:nvPr/>
          </p:nvSpPr>
          <p:spPr>
            <a:xfrm>
              <a:off x="3317189" y="1968671"/>
              <a:ext cx="653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 smtClean="0"/>
                <a:t>beams</a:t>
              </a:r>
              <a:endParaRPr lang="it-IT" sz="1200" dirty="0"/>
            </a:p>
          </p:txBody>
        </p:sp>
        <p:sp>
          <p:nvSpPr>
            <p:cNvPr id="70" name="CasellaDiTesto 69"/>
            <p:cNvSpPr txBox="1"/>
            <p:nvPr/>
          </p:nvSpPr>
          <p:spPr>
            <a:xfrm>
              <a:off x="1280055" y="609217"/>
              <a:ext cx="11313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/>
                <a:t>p</a:t>
              </a:r>
              <a:r>
                <a:rPr lang="it-IT" sz="1200" dirty="0" err="1" smtClean="0"/>
                <a:t>rimary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mirror</a:t>
              </a:r>
              <a:endParaRPr lang="it-IT" sz="1200" dirty="0"/>
            </a:p>
          </p:txBody>
        </p:sp>
        <p:cxnSp>
          <p:nvCxnSpPr>
            <p:cNvPr id="89" name="Connettore 1 88"/>
            <p:cNvCxnSpPr/>
            <p:nvPr/>
          </p:nvCxnSpPr>
          <p:spPr>
            <a:xfrm>
              <a:off x="2737777" y="2091899"/>
              <a:ext cx="51466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4" name="Grafico 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207669"/>
              </p:ext>
            </p:extLst>
          </p:nvPr>
        </p:nvGraphicFramePr>
        <p:xfrm>
          <a:off x="542561" y="3645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2" name="Tabella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2069"/>
              </p:ext>
            </p:extLst>
          </p:nvPr>
        </p:nvGraphicFramePr>
        <p:xfrm>
          <a:off x="5220072" y="886216"/>
          <a:ext cx="2971924" cy="19240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4102"/>
                <a:gridCol w="610303"/>
                <a:gridCol w="667519"/>
              </a:tblGrid>
              <a:tr h="2000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Tri-</a:t>
                      </a:r>
                      <a:r>
                        <a:rPr lang="it-IT" sz="1100" u="none" strike="noStrike" dirty="0" err="1">
                          <a:effectLst/>
                        </a:rPr>
                        <a:t>feed</a:t>
                      </a:r>
                      <a:r>
                        <a:rPr lang="it-IT" sz="1100" u="none" strike="noStrike" dirty="0">
                          <a:effectLst/>
                        </a:rPr>
                        <a:t> </a:t>
                      </a:r>
                      <a:r>
                        <a:rPr lang="it-IT" sz="1100" u="none" strike="noStrike" dirty="0" err="1">
                          <a:effectLst/>
                        </a:rPr>
                        <a:t>beams</a:t>
                      </a:r>
                      <a:r>
                        <a:rPr lang="it-IT" sz="1100" u="none" strike="noStrike" dirty="0">
                          <a:effectLst/>
                        </a:rPr>
                        <a:t> </a:t>
                      </a:r>
                      <a:r>
                        <a:rPr lang="it-IT" sz="1100" u="none" strike="noStrike" dirty="0" err="1">
                          <a:effectLst/>
                        </a:rPr>
                        <a:t>parameter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SRT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err="1">
                          <a:effectLst/>
                        </a:rPr>
                        <a:t>Med</a:t>
                      </a:r>
                      <a:r>
                        <a:rPr lang="it-IT" sz="1100" u="none" strike="noStrike" dirty="0">
                          <a:effectLst/>
                        </a:rPr>
                        <a:t>/Noto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(</a:t>
                      </a:r>
                      <a:r>
                        <a:rPr lang="it-IT" sz="1100" u="none" strike="noStrike" dirty="0" err="1" smtClean="0">
                          <a:effectLst/>
                        </a:rPr>
                        <a:t>arcmin</a:t>
                      </a:r>
                      <a:r>
                        <a:rPr lang="it-IT" sz="1100" u="none" strike="noStrike" dirty="0" smtClean="0">
                          <a:effectLst/>
                        </a:rPr>
                        <a:t>)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(</a:t>
                      </a:r>
                      <a:r>
                        <a:rPr lang="it-IT" sz="1100" u="none" strike="noStrike" dirty="0" err="1" smtClean="0">
                          <a:effectLst/>
                        </a:rPr>
                        <a:t>arcmin</a:t>
                      </a:r>
                      <a:r>
                        <a:rPr lang="it-IT" sz="1100" u="none" strike="noStrike" dirty="0" smtClean="0">
                          <a:effectLst/>
                        </a:rPr>
                        <a:t>)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FWHM 13 mm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0.85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1.8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FWHM 7 mm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0.48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0.9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FWHM 3.5 mm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0.25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0.5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W-K </a:t>
                      </a:r>
                      <a:r>
                        <a:rPr lang="it-IT" sz="1100" u="none" strike="noStrike" dirty="0" err="1">
                          <a:effectLst/>
                        </a:rPr>
                        <a:t>Beam</a:t>
                      </a:r>
                      <a:r>
                        <a:rPr lang="it-IT" sz="1100" u="none" strike="noStrike" dirty="0">
                          <a:effectLst/>
                        </a:rPr>
                        <a:t> </a:t>
                      </a:r>
                      <a:r>
                        <a:rPr lang="it-IT" sz="1100" u="none" strike="noStrike" dirty="0" err="1">
                          <a:effectLst/>
                        </a:rPr>
                        <a:t>separation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1.32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W-Q </a:t>
                      </a:r>
                      <a:r>
                        <a:rPr lang="it-IT" sz="1100" u="none" strike="noStrike" dirty="0" err="1">
                          <a:effectLst/>
                        </a:rPr>
                        <a:t>Beam</a:t>
                      </a:r>
                      <a:r>
                        <a:rPr lang="it-IT" sz="1100" u="none" strike="noStrike" dirty="0">
                          <a:effectLst/>
                        </a:rPr>
                        <a:t> </a:t>
                      </a:r>
                      <a:r>
                        <a:rPr lang="it-IT" sz="1100" u="none" strike="noStrike" dirty="0" err="1">
                          <a:effectLst/>
                        </a:rPr>
                        <a:t>separation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0.72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1.1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lang="it-IT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to Q </a:t>
                      </a:r>
                      <a:r>
                        <a:rPr lang="it-IT" sz="11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bands</a:t>
                      </a:r>
                      <a:r>
                        <a:rPr lang="it-IT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1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horn</a:t>
                      </a:r>
                      <a:r>
                        <a:rPr lang="it-IT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1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distance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31 mm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lang="it-IT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to K </a:t>
                      </a:r>
                      <a:r>
                        <a:rPr lang="it-IT" sz="11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bands</a:t>
                      </a:r>
                      <a:r>
                        <a:rPr lang="it-IT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1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horn</a:t>
                      </a:r>
                      <a:r>
                        <a:rPr lang="it-IT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1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distance</a:t>
                      </a:r>
                      <a:endParaRPr lang="it-IT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58 mm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585696"/>
              </p:ext>
            </p:extLst>
          </p:nvPr>
        </p:nvGraphicFramePr>
        <p:xfrm>
          <a:off x="5436096" y="3789040"/>
          <a:ext cx="2755900" cy="962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8078"/>
                <a:gridCol w="610303"/>
                <a:gridCol w="667519"/>
              </a:tblGrid>
              <a:tr h="2000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Tri-</a:t>
                      </a:r>
                      <a:r>
                        <a:rPr lang="it-IT" sz="1100" u="none" strike="noStrike" dirty="0" err="1">
                          <a:effectLst/>
                        </a:rPr>
                        <a:t>feed</a:t>
                      </a:r>
                      <a:r>
                        <a:rPr lang="it-IT" sz="1100" u="none" strike="noStrike" dirty="0">
                          <a:effectLst/>
                        </a:rPr>
                        <a:t> </a:t>
                      </a:r>
                      <a:r>
                        <a:rPr lang="it-IT" sz="1100" u="none" strike="noStrike" dirty="0" err="1">
                          <a:effectLst/>
                        </a:rPr>
                        <a:t>beams</a:t>
                      </a:r>
                      <a:r>
                        <a:rPr lang="it-IT" sz="1100" u="none" strike="noStrike" dirty="0">
                          <a:effectLst/>
                        </a:rPr>
                        <a:t> </a:t>
                      </a:r>
                      <a:r>
                        <a:rPr lang="it-IT" sz="1100" u="none" strike="noStrike" dirty="0" err="1" smtClean="0">
                          <a:effectLst/>
                        </a:rPr>
                        <a:t>switching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SRT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err="1">
                          <a:effectLst/>
                        </a:rPr>
                        <a:t>Med</a:t>
                      </a:r>
                      <a:r>
                        <a:rPr lang="it-IT" sz="1100" u="none" strike="noStrike" dirty="0">
                          <a:effectLst/>
                        </a:rPr>
                        <a:t>/Noto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(s)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(s)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 smtClean="0">
                          <a:effectLst/>
                        </a:rPr>
                        <a:t>W</a:t>
                      </a:r>
                      <a:r>
                        <a:rPr lang="it-IT" sz="1100" u="none" strike="noStrike" baseline="0" dirty="0" smtClean="0">
                          <a:effectLst/>
                        </a:rPr>
                        <a:t> to K </a:t>
                      </a:r>
                      <a:r>
                        <a:rPr lang="it-IT" sz="1100" u="none" strike="noStrike" baseline="0" dirty="0" err="1" smtClean="0">
                          <a:effectLst/>
                        </a:rPr>
                        <a:t>switching</a:t>
                      </a:r>
                      <a:r>
                        <a:rPr lang="it-IT" sz="1100" u="none" strike="noStrike" baseline="0" dirty="0" smtClean="0">
                          <a:effectLst/>
                        </a:rPr>
                        <a:t> time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 smtClean="0">
                          <a:effectLst/>
                        </a:rPr>
                        <a:t>W</a:t>
                      </a:r>
                      <a:r>
                        <a:rPr lang="it-IT" sz="1100" u="none" strike="noStrike" baseline="0" dirty="0" smtClean="0">
                          <a:effectLst/>
                        </a:rPr>
                        <a:t> to </a:t>
                      </a:r>
                      <a:r>
                        <a:rPr lang="it-IT" sz="1100" u="none" strike="noStrike" dirty="0" smtClean="0">
                          <a:effectLst/>
                        </a:rPr>
                        <a:t>Q </a:t>
                      </a:r>
                      <a:r>
                        <a:rPr lang="it-IT" sz="1100" u="none" strike="noStrike" dirty="0" err="1" smtClean="0">
                          <a:effectLst/>
                        </a:rPr>
                        <a:t>switching</a:t>
                      </a:r>
                      <a:r>
                        <a:rPr lang="it-IT" sz="1100" u="none" strike="noStrike" dirty="0" smtClean="0">
                          <a:effectLst/>
                        </a:rPr>
                        <a:t> time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331640" y="13881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TRI-FEED </a:t>
            </a:r>
            <a:r>
              <a:rPr lang="it-IT" sz="2400" u="sng" dirty="0" smtClean="0">
                <a:solidFill>
                  <a:srgbClr val="FF0000"/>
                </a:solidFill>
              </a:rPr>
              <a:t>NEAR</a:t>
            </a:r>
            <a:r>
              <a:rPr lang="it-IT" sz="2400" dirty="0" smtClean="0">
                <a:solidFill>
                  <a:srgbClr val="FF0000"/>
                </a:solidFill>
              </a:rPr>
              <a:t> SIMULTANEITY IN ITALY: READY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  <p:sp>
        <p:nvSpPr>
          <p:cNvPr id="25" name="Figura a mano libera 24"/>
          <p:cNvSpPr/>
          <p:nvPr/>
        </p:nvSpPr>
        <p:spPr>
          <a:xfrm>
            <a:off x="2669768" y="1736585"/>
            <a:ext cx="181568" cy="1009654"/>
          </a:xfrm>
          <a:custGeom>
            <a:avLst/>
            <a:gdLst>
              <a:gd name="connsiteX0" fmla="*/ 838385 w 838385"/>
              <a:gd name="connsiteY0" fmla="*/ 0 h 2371725"/>
              <a:gd name="connsiteX1" fmla="*/ 185 w 838385"/>
              <a:gd name="connsiteY1" fmla="*/ 1123950 h 2371725"/>
              <a:gd name="connsiteX2" fmla="*/ 762185 w 838385"/>
              <a:gd name="connsiteY2" fmla="*/ 2371725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385" h="2371725">
                <a:moveTo>
                  <a:pt x="838385" y="0"/>
                </a:moveTo>
                <a:cubicBezTo>
                  <a:pt x="425635" y="364331"/>
                  <a:pt x="12885" y="728663"/>
                  <a:pt x="185" y="1123950"/>
                </a:cubicBezTo>
                <a:cubicBezTo>
                  <a:pt x="-12515" y="1519237"/>
                  <a:pt x="630423" y="2165350"/>
                  <a:pt x="762185" y="2371725"/>
                </a:cubicBezTo>
              </a:path>
            </a:pathLst>
          </a:custGeom>
          <a:noFill/>
          <a:ln>
            <a:solidFill>
              <a:schemeClr val="accent6"/>
            </a:solidFill>
            <a:prstDash val="solid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igura a mano libera 25"/>
          <p:cNvSpPr/>
          <p:nvPr/>
        </p:nvSpPr>
        <p:spPr>
          <a:xfrm>
            <a:off x="2674277" y="1736585"/>
            <a:ext cx="181568" cy="1009654"/>
          </a:xfrm>
          <a:custGeom>
            <a:avLst/>
            <a:gdLst>
              <a:gd name="connsiteX0" fmla="*/ 838385 w 838385"/>
              <a:gd name="connsiteY0" fmla="*/ 0 h 2371725"/>
              <a:gd name="connsiteX1" fmla="*/ 185 w 838385"/>
              <a:gd name="connsiteY1" fmla="*/ 1123950 h 2371725"/>
              <a:gd name="connsiteX2" fmla="*/ 762185 w 838385"/>
              <a:gd name="connsiteY2" fmla="*/ 2371725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385" h="2371725">
                <a:moveTo>
                  <a:pt x="838385" y="0"/>
                </a:moveTo>
                <a:cubicBezTo>
                  <a:pt x="425635" y="364331"/>
                  <a:pt x="12885" y="728663"/>
                  <a:pt x="185" y="1123950"/>
                </a:cubicBezTo>
                <a:cubicBezTo>
                  <a:pt x="-12515" y="1519237"/>
                  <a:pt x="630423" y="2165350"/>
                  <a:pt x="762185" y="2371725"/>
                </a:cubicBezTo>
              </a:path>
            </a:pathLst>
          </a:custGeom>
          <a:noFill/>
          <a:scene3d>
            <a:camera prst="orthographicFront">
              <a:rot lat="0" lon="0" rev="21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61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4" grpId="0">
        <p:bldAsOne/>
      </p:bldGraphic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232570" y="-658"/>
            <a:ext cx="467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R&amp;D FOR SIMULTANEOUS TRI-FEED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  <p:grpSp>
        <p:nvGrpSpPr>
          <p:cNvPr id="4" name="Gruppo 3"/>
          <p:cNvGrpSpPr/>
          <p:nvPr/>
        </p:nvGrpSpPr>
        <p:grpSpPr>
          <a:xfrm>
            <a:off x="3467442" y="608987"/>
            <a:ext cx="5461754" cy="5640494"/>
            <a:chOff x="3467442" y="608987"/>
            <a:chExt cx="5461754" cy="5640494"/>
          </a:xfrm>
        </p:grpSpPr>
        <p:sp>
          <p:nvSpPr>
            <p:cNvPr id="9" name="CasellaDiTesto 8"/>
            <p:cNvSpPr txBox="1"/>
            <p:nvPr/>
          </p:nvSpPr>
          <p:spPr>
            <a:xfrm>
              <a:off x="3467442" y="608987"/>
              <a:ext cx="544476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THE ADDED-ON DEVICE DIMENSIONS MUST BE COMPATIBLE </a:t>
              </a:r>
            </a:p>
            <a:p>
              <a:r>
                <a:rPr lang="it-IT" sz="1600" dirty="0" smtClean="0"/>
                <a:t>WITH THE ROOM AVAILABLE BETWEEN TOP OF THE CRYOSTAT </a:t>
              </a:r>
            </a:p>
            <a:p>
              <a:r>
                <a:rPr lang="it-IT" sz="1600" dirty="0" smtClean="0"/>
                <a:t>AND THE VERTEX OF THE PRIMARY MIRROR AND ALL AROUND </a:t>
              </a:r>
            </a:p>
            <a:p>
              <a:r>
                <a:rPr lang="it-IT" sz="1600" dirty="0" smtClean="0"/>
                <a:t>THE TRI-FEED.</a:t>
              </a:r>
            </a:p>
            <a:p>
              <a:endParaRPr lang="it-IT" sz="1600" dirty="0" smtClean="0"/>
            </a:p>
            <a:p>
              <a:r>
                <a:rPr lang="it-IT" sz="1600" dirty="0" smtClean="0"/>
                <a:t>AN EXAMPLE </a:t>
              </a:r>
              <a:r>
                <a:rPr lang="it-IT" sz="1600" dirty="0" err="1" smtClean="0"/>
                <a:t>at</a:t>
              </a:r>
              <a:r>
                <a:rPr lang="it-IT" sz="1600" dirty="0" smtClean="0"/>
                <a:t> Medicina/Noto </a:t>
              </a:r>
              <a:r>
                <a:rPr lang="it-IT" sz="1600" dirty="0" err="1" smtClean="0"/>
                <a:t>secondary</a:t>
              </a:r>
              <a:r>
                <a:rPr lang="it-IT" sz="1600" dirty="0" smtClean="0"/>
                <a:t> focus….</a:t>
              </a:r>
              <a:endParaRPr lang="it-IT" sz="1600" dirty="0"/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3651871" y="2187088"/>
              <a:ext cx="5277325" cy="1837544"/>
              <a:chOff x="3851920" y="3789040"/>
              <a:chExt cx="5277325" cy="1837544"/>
            </a:xfrm>
          </p:grpSpPr>
          <p:pic>
            <p:nvPicPr>
              <p:cNvPr id="10" name="Immagin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1920" y="3789040"/>
                <a:ext cx="2446081" cy="1837544"/>
              </a:xfrm>
              <a:prstGeom prst="rect">
                <a:avLst/>
              </a:prstGeom>
            </p:spPr>
          </p:pic>
          <p:cxnSp>
            <p:nvCxnSpPr>
              <p:cNvPr id="12" name="Connettore 2 11"/>
              <p:cNvCxnSpPr/>
              <p:nvPr/>
            </p:nvCxnSpPr>
            <p:spPr>
              <a:xfrm flipV="1">
                <a:off x="6004259" y="4005064"/>
                <a:ext cx="871997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asellaDiTesto 12"/>
              <p:cNvSpPr txBox="1"/>
              <p:nvPr/>
            </p:nvSpPr>
            <p:spPr>
              <a:xfrm>
                <a:off x="6876256" y="3820398"/>
                <a:ext cx="22529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Goretex cover of the </a:t>
                </a:r>
              </a:p>
              <a:p>
                <a:r>
                  <a:rPr lang="it-IT" dirty="0" err="1" smtClean="0"/>
                  <a:t>secondary</a:t>
                </a:r>
                <a:r>
                  <a:rPr lang="it-IT" dirty="0" smtClean="0"/>
                  <a:t> focus </a:t>
                </a:r>
                <a:r>
                  <a:rPr lang="it-IT" dirty="0" err="1" smtClean="0"/>
                  <a:t>cabin</a:t>
                </a:r>
                <a:endParaRPr lang="it-IT" dirty="0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4932040" y="4505134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rgbClr val="FF0000"/>
                    </a:solidFill>
                  </a:rPr>
                  <a:t>5 GHz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CasellaDiTesto 33"/>
              <p:cNvSpPr txBox="1"/>
              <p:nvPr/>
            </p:nvSpPr>
            <p:spPr>
              <a:xfrm>
                <a:off x="3851920" y="4582871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rgbClr val="FF0000"/>
                    </a:solidFill>
                  </a:rPr>
                  <a:t>7 GHz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CasellaDiTesto 35"/>
              <p:cNvSpPr txBox="1"/>
              <p:nvPr/>
            </p:nvSpPr>
            <p:spPr>
              <a:xfrm>
                <a:off x="4588019" y="5157192"/>
                <a:ext cx="9035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rgbClr val="FF0000"/>
                    </a:solidFill>
                  </a:rPr>
                  <a:t>Tri-</a:t>
                </a:r>
                <a:r>
                  <a:rPr lang="it-IT" dirty="0" err="1" smtClean="0">
                    <a:solidFill>
                      <a:srgbClr val="FF0000"/>
                    </a:solidFill>
                  </a:rPr>
                  <a:t>feed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" name="Gruppo 1"/>
            <p:cNvGrpSpPr/>
            <p:nvPr/>
          </p:nvGrpSpPr>
          <p:grpSpPr>
            <a:xfrm>
              <a:off x="4413092" y="4121404"/>
              <a:ext cx="3337770" cy="2128077"/>
              <a:chOff x="3467442" y="4149080"/>
              <a:chExt cx="3337770" cy="2128077"/>
            </a:xfrm>
          </p:grpSpPr>
          <p:grpSp>
            <p:nvGrpSpPr>
              <p:cNvPr id="32" name="Gruppo 31"/>
              <p:cNvGrpSpPr/>
              <p:nvPr/>
            </p:nvGrpSpPr>
            <p:grpSpPr>
              <a:xfrm>
                <a:off x="3467442" y="4149080"/>
                <a:ext cx="3337770" cy="2128077"/>
                <a:chOff x="3467442" y="4149080"/>
                <a:chExt cx="3337770" cy="2128077"/>
              </a:xfrm>
            </p:grpSpPr>
            <p:pic>
              <p:nvPicPr>
                <p:cNvPr id="20" name="Immagine 1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96062" y="4479254"/>
                  <a:ext cx="2397203" cy="1797903"/>
                </a:xfrm>
                <a:prstGeom prst="rect">
                  <a:avLst/>
                </a:prstGeom>
              </p:spPr>
            </p:pic>
            <p:sp>
              <p:nvSpPr>
                <p:cNvPr id="38" name="CasellaDiTesto 37"/>
                <p:cNvSpPr txBox="1"/>
                <p:nvPr/>
              </p:nvSpPr>
              <p:spPr>
                <a:xfrm>
                  <a:off x="3467442" y="5695162"/>
                  <a:ext cx="9035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>
                      <a:solidFill>
                        <a:srgbClr val="FF0000"/>
                      </a:solidFill>
                    </a:rPr>
                    <a:t>Tri-</a:t>
                  </a:r>
                  <a:r>
                    <a:rPr lang="it-IT" dirty="0" err="1" smtClean="0">
                      <a:solidFill>
                        <a:srgbClr val="FF0000"/>
                      </a:solidFill>
                    </a:rPr>
                    <a:t>feed</a:t>
                  </a:r>
                  <a:endParaRPr lang="it-IT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7" name="Connettore 2 26"/>
                <p:cNvCxnSpPr/>
                <p:nvPr/>
              </p:nvCxnSpPr>
              <p:spPr>
                <a:xfrm>
                  <a:off x="4858936" y="4760555"/>
                  <a:ext cx="0" cy="61765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CasellaDiTesto 40"/>
                <p:cNvSpPr txBox="1"/>
                <p:nvPr/>
              </p:nvSpPr>
              <p:spPr>
                <a:xfrm>
                  <a:off x="4859615" y="4760555"/>
                  <a:ext cx="19455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err="1" smtClean="0">
                      <a:solidFill>
                        <a:srgbClr val="FF0000"/>
                      </a:solidFill>
                    </a:rPr>
                    <a:t>Incoming</a:t>
                  </a:r>
                  <a:r>
                    <a:rPr lang="it-IT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it-IT" dirty="0" err="1" smtClean="0">
                      <a:solidFill>
                        <a:srgbClr val="FF0000"/>
                      </a:solidFill>
                    </a:rPr>
                    <a:t>radiation</a:t>
                  </a:r>
                  <a:endParaRPr lang="it-IT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1" name="CasellaDiTesto 30"/>
                <p:cNvSpPr txBox="1"/>
                <p:nvPr/>
              </p:nvSpPr>
              <p:spPr>
                <a:xfrm>
                  <a:off x="3596062" y="4149080"/>
                  <a:ext cx="11490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smtClean="0"/>
                    <a:t>….and SRT</a:t>
                  </a:r>
                  <a:endParaRPr lang="it-IT" dirty="0"/>
                </a:p>
              </p:txBody>
            </p:sp>
          </p:grpSp>
          <p:sp>
            <p:nvSpPr>
              <p:cNvPr id="22" name="CasellaDiTesto 21"/>
              <p:cNvSpPr txBox="1"/>
              <p:nvPr/>
            </p:nvSpPr>
            <p:spPr>
              <a:xfrm>
                <a:off x="4557989" y="5880149"/>
                <a:ext cx="15311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solidFill>
                      <a:srgbClr val="FFFF00"/>
                    </a:solidFill>
                  </a:rPr>
                  <a:t>Rotating</a:t>
                </a:r>
                <a:r>
                  <a:rPr lang="it-IT" dirty="0" smtClean="0">
                    <a:solidFill>
                      <a:srgbClr val="FFFF00"/>
                    </a:solidFill>
                  </a:rPr>
                  <a:t> </a:t>
                </a:r>
                <a:r>
                  <a:rPr lang="it-IT" dirty="0" err="1" smtClean="0">
                    <a:solidFill>
                      <a:srgbClr val="FFFF00"/>
                    </a:solidFill>
                  </a:rPr>
                  <a:t>drum</a:t>
                </a:r>
                <a:endParaRPr lang="it-IT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11" name="Connettore 2 10"/>
            <p:cNvCxnSpPr/>
            <p:nvPr/>
          </p:nvCxnSpPr>
          <p:spPr>
            <a:xfrm>
              <a:off x="4761070" y="2403112"/>
              <a:ext cx="0" cy="1336794"/>
            </a:xfrm>
            <a:prstGeom prst="straightConnector1">
              <a:avLst/>
            </a:prstGeom>
            <a:ln w="222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/>
            <p:cNvSpPr txBox="1"/>
            <p:nvPr/>
          </p:nvSpPr>
          <p:spPr>
            <a:xfrm>
              <a:off x="4314580" y="3174471"/>
              <a:ext cx="8929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  <a:latin typeface="Calibri"/>
                </a:rPr>
                <a:t>&lt;</a:t>
              </a:r>
              <a:r>
                <a:rPr lang="it-IT" sz="1400" dirty="0" smtClean="0">
                  <a:solidFill>
                    <a:srgbClr val="FF0000"/>
                  </a:solidFill>
                </a:rPr>
                <a:t>600mm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448921" y="984887"/>
            <a:ext cx="2545586" cy="5264594"/>
            <a:chOff x="448921" y="984887"/>
            <a:chExt cx="2545586" cy="5264594"/>
          </a:xfrm>
        </p:grpSpPr>
        <p:sp>
          <p:nvSpPr>
            <p:cNvPr id="44" name="Rettangolo 43"/>
            <p:cNvSpPr/>
            <p:nvPr/>
          </p:nvSpPr>
          <p:spPr>
            <a:xfrm>
              <a:off x="1122950" y="2194138"/>
              <a:ext cx="1546652" cy="19442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1"/>
                  </a:solidFill>
                </a:rPr>
                <a:t>Tri-</a:t>
              </a:r>
              <a:r>
                <a:rPr lang="it-IT" sz="1400" dirty="0" err="1" smtClean="0">
                  <a:solidFill>
                    <a:schemeClr val="tx1"/>
                  </a:solidFill>
                </a:rPr>
                <a:t>feed</a:t>
              </a:r>
              <a:endParaRPr lang="it-IT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it-IT" sz="1400" dirty="0" smtClean="0">
                  <a:solidFill>
                    <a:schemeClr val="tx1"/>
                  </a:solidFill>
                </a:rPr>
                <a:t>22/44/86 GHz</a:t>
              </a:r>
            </a:p>
            <a:p>
              <a:pPr algn="ctr"/>
              <a:r>
                <a:rPr lang="it-IT" sz="1400" dirty="0" err="1" smtClean="0">
                  <a:solidFill>
                    <a:schemeClr val="tx1"/>
                  </a:solidFill>
                </a:rPr>
                <a:t>Cryostat</a:t>
              </a:r>
              <a:r>
                <a:rPr lang="it-IT" sz="1400" dirty="0" smtClean="0">
                  <a:solidFill>
                    <a:schemeClr val="tx1"/>
                  </a:solidFill>
                </a:rPr>
                <a:t> (</a:t>
              </a:r>
              <a:r>
                <a:rPr lang="it-IT" sz="1400" dirty="0" err="1" smtClean="0">
                  <a:solidFill>
                    <a:schemeClr val="tx1"/>
                  </a:solidFill>
                </a:rPr>
                <a:t>incl</a:t>
              </a:r>
              <a:r>
                <a:rPr lang="it-IT" sz="1400" dirty="0" smtClean="0">
                  <a:solidFill>
                    <a:schemeClr val="tx1"/>
                  </a:solidFill>
                </a:rPr>
                <a:t>. </a:t>
              </a:r>
              <a:r>
                <a:rPr lang="it-IT" sz="1400" dirty="0" err="1" smtClean="0">
                  <a:solidFill>
                    <a:schemeClr val="tx1"/>
                  </a:solidFill>
                </a:rPr>
                <a:t>Noise</a:t>
              </a:r>
              <a:r>
                <a:rPr lang="it-IT" sz="1400" dirty="0" smtClean="0">
                  <a:solidFill>
                    <a:schemeClr val="tx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tx1"/>
                  </a:solidFill>
                </a:rPr>
                <a:t>cal</a:t>
              </a:r>
              <a:r>
                <a:rPr lang="it-IT" sz="1400" dirty="0" smtClean="0">
                  <a:solidFill>
                    <a:schemeClr val="tx1"/>
                  </a:solidFill>
                </a:rPr>
                <a:t> and 1° </a:t>
              </a:r>
              <a:r>
                <a:rPr lang="it-IT" sz="1400" dirty="0" err="1" smtClean="0">
                  <a:solidFill>
                    <a:schemeClr val="tx1"/>
                  </a:solidFill>
                </a:rPr>
                <a:t>conversion</a:t>
              </a:r>
              <a:r>
                <a:rPr lang="it-IT" sz="1400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5" name="Rettangolo 4"/>
            <p:cNvSpPr/>
            <p:nvPr/>
          </p:nvSpPr>
          <p:spPr>
            <a:xfrm>
              <a:off x="798043" y="984887"/>
              <a:ext cx="2196464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ADDED-ON DEVICE</a:t>
              </a:r>
              <a:endParaRPr lang="it-IT" dirty="0"/>
            </a:p>
          </p:txBody>
        </p:sp>
        <p:grpSp>
          <p:nvGrpSpPr>
            <p:cNvPr id="29" name="Gruppo 28"/>
            <p:cNvGrpSpPr/>
            <p:nvPr/>
          </p:nvGrpSpPr>
          <p:grpSpPr>
            <a:xfrm>
              <a:off x="448921" y="1917139"/>
              <a:ext cx="2299096" cy="4332342"/>
              <a:chOff x="-9568239" y="-1520311"/>
              <a:chExt cx="3619512" cy="6418261"/>
            </a:xfrm>
          </p:grpSpPr>
          <p:cxnSp>
            <p:nvCxnSpPr>
              <p:cNvPr id="33" name="Connettore 1 32"/>
              <p:cNvCxnSpPr/>
              <p:nvPr/>
            </p:nvCxnSpPr>
            <p:spPr>
              <a:xfrm flipH="1">
                <a:off x="-9018608" y="1758788"/>
                <a:ext cx="36004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1 34"/>
              <p:cNvCxnSpPr/>
              <p:nvPr/>
            </p:nvCxnSpPr>
            <p:spPr>
              <a:xfrm flipH="1">
                <a:off x="-8968960" y="4251889"/>
                <a:ext cx="36004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2 36"/>
              <p:cNvCxnSpPr/>
              <p:nvPr/>
            </p:nvCxnSpPr>
            <p:spPr>
              <a:xfrm>
                <a:off x="-8901368" y="1758788"/>
                <a:ext cx="0" cy="24931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CasellaDiTesto 38"/>
              <p:cNvSpPr txBox="1"/>
              <p:nvPr/>
            </p:nvSpPr>
            <p:spPr>
              <a:xfrm>
                <a:off x="-9506962" y="2798863"/>
                <a:ext cx="836778" cy="410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smtClean="0"/>
                  <a:t>600</a:t>
                </a:r>
                <a:endParaRPr lang="it-IT" sz="1200" dirty="0"/>
              </a:p>
            </p:txBody>
          </p:sp>
          <p:sp>
            <p:nvSpPr>
              <p:cNvPr id="40" name="CasellaDiTesto 39"/>
              <p:cNvSpPr txBox="1"/>
              <p:nvPr/>
            </p:nvSpPr>
            <p:spPr>
              <a:xfrm>
                <a:off x="-7638081" y="4487583"/>
                <a:ext cx="696879" cy="410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smtClean="0"/>
                  <a:t>480</a:t>
                </a:r>
                <a:endParaRPr lang="it-IT" sz="1200" dirty="0"/>
              </a:p>
            </p:txBody>
          </p:sp>
          <p:cxnSp>
            <p:nvCxnSpPr>
              <p:cNvPr id="42" name="Connettore 1 41"/>
              <p:cNvCxnSpPr/>
              <p:nvPr/>
            </p:nvCxnSpPr>
            <p:spPr>
              <a:xfrm>
                <a:off x="-8630085" y="4251889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>
                <a:off x="-5974485" y="4278388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2 44"/>
              <p:cNvCxnSpPr/>
              <p:nvPr/>
            </p:nvCxnSpPr>
            <p:spPr>
              <a:xfrm>
                <a:off x="-8587288" y="4487583"/>
                <a:ext cx="263856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CasellaDiTesto 45"/>
              <p:cNvSpPr txBox="1"/>
              <p:nvPr/>
            </p:nvSpPr>
            <p:spPr>
              <a:xfrm>
                <a:off x="-7613770" y="-1520311"/>
                <a:ext cx="691528" cy="410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smtClean="0"/>
                  <a:t>400</a:t>
                </a:r>
                <a:endParaRPr lang="it-IT" sz="1200" dirty="0"/>
              </a:p>
            </p:txBody>
          </p:sp>
          <p:cxnSp>
            <p:nvCxnSpPr>
              <p:cNvPr id="48" name="Connettore 2 47"/>
              <p:cNvCxnSpPr/>
              <p:nvPr/>
            </p:nvCxnSpPr>
            <p:spPr>
              <a:xfrm>
                <a:off x="-8901369" y="-1109944"/>
                <a:ext cx="0" cy="285306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2 48"/>
              <p:cNvCxnSpPr/>
              <p:nvPr/>
            </p:nvCxnSpPr>
            <p:spPr>
              <a:xfrm>
                <a:off x="-8507102" y="-1199853"/>
                <a:ext cx="243492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asellaDiTesto 49"/>
              <p:cNvSpPr txBox="1"/>
              <p:nvPr/>
            </p:nvSpPr>
            <p:spPr>
              <a:xfrm>
                <a:off x="-9568239" y="74896"/>
                <a:ext cx="729651" cy="410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/>
                  <a:t>6</a:t>
                </a:r>
                <a:r>
                  <a:rPr lang="it-IT" sz="1200" dirty="0" smtClean="0"/>
                  <a:t>50</a:t>
                </a:r>
                <a:endParaRPr lang="it-IT" sz="1200" dirty="0"/>
              </a:p>
            </p:txBody>
          </p:sp>
          <p:sp>
            <p:nvSpPr>
              <p:cNvPr id="51" name="Rettangolo 50"/>
              <p:cNvSpPr/>
              <p:nvPr/>
            </p:nvSpPr>
            <p:spPr>
              <a:xfrm>
                <a:off x="-8608919" y="1770366"/>
                <a:ext cx="2638561" cy="248152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400" dirty="0" err="1" smtClean="0">
                    <a:solidFill>
                      <a:schemeClr val="tx1"/>
                    </a:solidFill>
                  </a:rPr>
                  <a:t>Conversions</a:t>
                </a:r>
                <a:r>
                  <a:rPr lang="it-IT" sz="1400" dirty="0" smtClean="0">
                    <a:solidFill>
                      <a:schemeClr val="tx1"/>
                    </a:solidFill>
                  </a:rPr>
                  <a:t>, Control, </a:t>
                </a:r>
                <a:r>
                  <a:rPr lang="it-IT" sz="1400" dirty="0" err="1" smtClean="0">
                    <a:solidFill>
                      <a:schemeClr val="tx1"/>
                    </a:solidFill>
                  </a:rPr>
                  <a:t>LNA’s</a:t>
                </a:r>
                <a:r>
                  <a:rPr lang="it-IT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</a:rPr>
                  <a:t>power</a:t>
                </a:r>
                <a:r>
                  <a:rPr lang="it-IT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</a:rPr>
                  <a:t>supply</a:t>
                </a:r>
                <a:r>
                  <a:rPr lang="it-IT" sz="1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it-IT" sz="1400" dirty="0" err="1" smtClean="0">
                    <a:solidFill>
                      <a:schemeClr val="tx1"/>
                    </a:solidFill>
                  </a:rPr>
                  <a:t>LOs</a:t>
                </a:r>
                <a:r>
                  <a:rPr lang="it-IT" sz="1400" dirty="0" smtClean="0">
                    <a:solidFill>
                      <a:schemeClr val="tx1"/>
                    </a:solidFill>
                  </a:rPr>
                  <a:t> distributor,</a:t>
                </a:r>
              </a:p>
              <a:p>
                <a:pPr algn="ctr"/>
                <a:r>
                  <a:rPr lang="it-IT" sz="1400" dirty="0" smtClean="0">
                    <a:solidFill>
                      <a:schemeClr val="tx1"/>
                    </a:solidFill>
                  </a:rPr>
                  <a:t>……</a:t>
                </a:r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2" name="Connettore 1 51"/>
            <p:cNvCxnSpPr/>
            <p:nvPr/>
          </p:nvCxnSpPr>
          <p:spPr>
            <a:xfrm>
              <a:off x="2669603" y="2055638"/>
              <a:ext cx="0" cy="19442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/>
          </p:nvCxnSpPr>
          <p:spPr>
            <a:xfrm>
              <a:off x="1122950" y="2036238"/>
              <a:ext cx="0" cy="19442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/>
          </p:nvCxnSpPr>
          <p:spPr>
            <a:xfrm flipH="1">
              <a:off x="868877" y="2187088"/>
              <a:ext cx="2286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6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12711" y="4021903"/>
            <a:ext cx="2724470" cy="1573492"/>
            <a:chOff x="312711" y="4021903"/>
            <a:chExt cx="2724470" cy="1573492"/>
          </a:xfrm>
        </p:grpSpPr>
        <p:grpSp>
          <p:nvGrpSpPr>
            <p:cNvPr id="65" name="Gruppo 64"/>
            <p:cNvGrpSpPr/>
            <p:nvPr/>
          </p:nvGrpSpPr>
          <p:grpSpPr>
            <a:xfrm>
              <a:off x="397198" y="4021903"/>
              <a:ext cx="2639983" cy="1263045"/>
              <a:chOff x="568507" y="4417948"/>
              <a:chExt cx="2639983" cy="1263045"/>
            </a:xfrm>
          </p:grpSpPr>
          <p:sp>
            <p:nvSpPr>
              <p:cNvPr id="53" name="Rettangolo 52"/>
              <p:cNvSpPr/>
              <p:nvPr/>
            </p:nvSpPr>
            <p:spPr>
              <a:xfrm>
                <a:off x="944261" y="4941168"/>
                <a:ext cx="1530289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5" name="CasellaDiTesto 54"/>
              <p:cNvSpPr txBox="1"/>
              <p:nvPr/>
            </p:nvSpPr>
            <p:spPr>
              <a:xfrm>
                <a:off x="568507" y="4417948"/>
                <a:ext cx="2639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err="1" smtClean="0"/>
                  <a:t>F</a:t>
                </a:r>
                <a:r>
                  <a:rPr lang="it-IT" sz="1400" dirty="0" err="1" smtClean="0"/>
                  <a:t>requency</a:t>
                </a:r>
                <a:r>
                  <a:rPr lang="it-IT" sz="1400" dirty="0" smtClean="0"/>
                  <a:t> </a:t>
                </a:r>
                <a:r>
                  <a:rPr lang="it-IT" sz="1400" b="1" dirty="0" err="1" smtClean="0"/>
                  <a:t>S</a:t>
                </a:r>
                <a:r>
                  <a:rPr lang="it-IT" sz="1400" dirty="0" err="1" smtClean="0"/>
                  <a:t>elective</a:t>
                </a:r>
                <a:r>
                  <a:rPr lang="it-IT" sz="1400" dirty="0" smtClean="0"/>
                  <a:t> </a:t>
                </a:r>
                <a:r>
                  <a:rPr lang="it-IT" sz="1400" b="1" dirty="0" err="1" smtClean="0"/>
                  <a:t>B</a:t>
                </a:r>
                <a:r>
                  <a:rPr lang="it-IT" sz="1400" dirty="0" err="1" smtClean="0"/>
                  <a:t>eam</a:t>
                </a:r>
                <a:r>
                  <a:rPr lang="it-IT" sz="1400" dirty="0" smtClean="0"/>
                  <a:t> </a:t>
                </a:r>
                <a:r>
                  <a:rPr lang="it-IT" sz="1400" b="1" dirty="0" err="1" smtClean="0"/>
                  <a:t>T</a:t>
                </a:r>
                <a:r>
                  <a:rPr lang="it-IT" sz="1400" dirty="0" err="1" smtClean="0"/>
                  <a:t>ilter</a:t>
                </a:r>
                <a:r>
                  <a:rPr lang="it-IT" sz="1400" dirty="0" smtClean="0"/>
                  <a:t> </a:t>
                </a:r>
              </a:p>
              <a:p>
                <a:r>
                  <a:rPr lang="it-IT" sz="1400" dirty="0" smtClean="0"/>
                  <a:t>(Talk </a:t>
                </a:r>
                <a:r>
                  <a:rPr lang="it-IT" sz="1400" dirty="0" err="1" smtClean="0"/>
                  <a:t>at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this</a:t>
                </a:r>
                <a:r>
                  <a:rPr lang="it-IT" sz="1400" dirty="0" smtClean="0"/>
                  <a:t> workshop: G. Pisano)</a:t>
                </a:r>
                <a:endParaRPr lang="it-IT" sz="1400" dirty="0"/>
              </a:p>
            </p:txBody>
          </p:sp>
          <p:cxnSp>
            <p:nvCxnSpPr>
              <p:cNvPr id="57" name="Connettore 2 56"/>
              <p:cNvCxnSpPr/>
              <p:nvPr/>
            </p:nvCxnSpPr>
            <p:spPr>
              <a:xfrm>
                <a:off x="901301" y="5373216"/>
                <a:ext cx="161151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ttore 2 58"/>
              <p:cNvCxnSpPr/>
              <p:nvPr/>
            </p:nvCxnSpPr>
            <p:spPr>
              <a:xfrm>
                <a:off x="2627784" y="4941168"/>
                <a:ext cx="0" cy="2160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CasellaDiTesto 62"/>
              <p:cNvSpPr txBox="1"/>
              <p:nvPr/>
            </p:nvSpPr>
            <p:spPr>
              <a:xfrm>
                <a:off x="2627784" y="4895291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d</a:t>
                </a:r>
                <a:endParaRPr lang="it-IT" sz="1400" dirty="0"/>
              </a:p>
            </p:txBody>
          </p:sp>
          <p:sp>
            <p:nvSpPr>
              <p:cNvPr id="64" name="CasellaDiTesto 63"/>
              <p:cNvSpPr txBox="1"/>
              <p:nvPr/>
            </p:nvSpPr>
            <p:spPr>
              <a:xfrm>
                <a:off x="1441403" y="537321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D</a:t>
                </a:r>
                <a:endParaRPr lang="it-IT" sz="1400" dirty="0"/>
              </a:p>
            </p:txBody>
          </p:sp>
        </p:grpSp>
        <p:sp>
          <p:nvSpPr>
            <p:cNvPr id="67" name="CasellaDiTesto 66"/>
            <p:cNvSpPr txBox="1"/>
            <p:nvPr/>
          </p:nvSpPr>
          <p:spPr>
            <a:xfrm>
              <a:off x="312711" y="5287618"/>
              <a:ext cx="25038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Critical </a:t>
              </a:r>
              <a:r>
                <a:rPr lang="it-IT" sz="1400" dirty="0" err="1" smtClean="0"/>
                <a:t>parameters</a:t>
              </a:r>
              <a:r>
                <a:rPr lang="it-IT" sz="1400" dirty="0" smtClean="0"/>
                <a:t>: D, d, f, </a:t>
              </a:r>
              <a:r>
                <a:rPr lang="it-IT" sz="1400" dirty="0" err="1" smtClean="0"/>
                <a:t>loss</a:t>
              </a:r>
              <a:endParaRPr lang="it-IT" sz="1400" dirty="0" smtClean="0"/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3811301" y="4205328"/>
            <a:ext cx="4205275" cy="2075226"/>
            <a:chOff x="3811301" y="4205328"/>
            <a:chExt cx="4205275" cy="207522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857" y="4205328"/>
              <a:ext cx="3074719" cy="1543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CasellaDiTesto 74"/>
            <p:cNvSpPr txBox="1"/>
            <p:nvPr/>
          </p:nvSpPr>
          <p:spPr>
            <a:xfrm>
              <a:off x="4499000" y="5757334"/>
              <a:ext cx="3313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75-110 GHz </a:t>
              </a:r>
              <a:r>
                <a:rPr lang="it-IT" sz="1400" dirty="0" err="1" smtClean="0"/>
                <a:t>mesh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lens</a:t>
              </a:r>
              <a:r>
                <a:rPr lang="it-IT" sz="1400" dirty="0" smtClean="0"/>
                <a:t> with multiple </a:t>
              </a:r>
              <a:r>
                <a:rPr lang="it-IT" sz="1400" dirty="0" err="1" smtClean="0"/>
                <a:t>grids</a:t>
              </a:r>
              <a:endParaRPr lang="it-IT" sz="1400" dirty="0" smtClean="0"/>
            </a:p>
            <a:p>
              <a:r>
                <a:rPr lang="it-IT" sz="1400" dirty="0" smtClean="0"/>
                <a:t>(Pisano et al., </a:t>
              </a:r>
              <a:r>
                <a:rPr lang="it-IT" sz="1400" dirty="0" err="1" smtClean="0"/>
                <a:t>Applied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Optics</a:t>
              </a:r>
              <a:r>
                <a:rPr lang="it-IT" sz="1400" dirty="0" smtClean="0"/>
                <a:t> 2013)</a:t>
              </a:r>
            </a:p>
          </p:txBody>
        </p:sp>
        <p:sp>
          <p:nvSpPr>
            <p:cNvPr id="73" name="CasellaDiTesto 72"/>
            <p:cNvSpPr txBox="1"/>
            <p:nvPr/>
          </p:nvSpPr>
          <p:spPr>
            <a:xfrm>
              <a:off x="3811301" y="4690901"/>
              <a:ext cx="10893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f= 160mm</a:t>
              </a:r>
            </a:p>
            <a:p>
              <a:r>
                <a:rPr lang="it-IT" sz="1400" dirty="0" smtClean="0"/>
                <a:t>D= 54mm</a:t>
              </a:r>
            </a:p>
            <a:p>
              <a:r>
                <a:rPr lang="it-IT" sz="1400" dirty="0" smtClean="0"/>
                <a:t>d= 2.3mm</a:t>
              </a:r>
            </a:p>
            <a:p>
              <a:r>
                <a:rPr lang="it-IT" sz="1400" dirty="0" err="1"/>
                <a:t>l</a:t>
              </a:r>
              <a:r>
                <a:rPr lang="it-IT" sz="1400" dirty="0" err="1" smtClean="0"/>
                <a:t>oss</a:t>
              </a:r>
              <a:r>
                <a:rPr lang="it-IT" sz="1400" dirty="0" smtClean="0"/>
                <a:t>= 2.5%</a:t>
              </a:r>
              <a:endParaRPr lang="it-IT" sz="1400" dirty="0"/>
            </a:p>
          </p:txBody>
        </p:sp>
      </p:grpSp>
      <p:graphicFrame>
        <p:nvGraphicFramePr>
          <p:cNvPr id="60" name="Grafico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180728"/>
              </p:ext>
            </p:extLst>
          </p:nvPr>
        </p:nvGraphicFramePr>
        <p:xfrm>
          <a:off x="4193217" y="950678"/>
          <a:ext cx="4572000" cy="243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CasellaDiTesto 45"/>
          <p:cNvSpPr txBox="1"/>
          <p:nvPr/>
        </p:nvSpPr>
        <p:spPr>
          <a:xfrm>
            <a:off x="1508680" y="138814"/>
            <a:ext cx="6126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TRI-FEED SIMULTANEITY: A PROPOSAL for R&amp;D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  <p:grpSp>
        <p:nvGrpSpPr>
          <p:cNvPr id="13" name="Gruppo 12"/>
          <p:cNvGrpSpPr/>
          <p:nvPr/>
        </p:nvGrpSpPr>
        <p:grpSpPr>
          <a:xfrm>
            <a:off x="611560" y="908720"/>
            <a:ext cx="3359263" cy="2892646"/>
            <a:chOff x="611560" y="908720"/>
            <a:chExt cx="3359263" cy="2892646"/>
          </a:xfrm>
        </p:grpSpPr>
        <p:sp>
          <p:nvSpPr>
            <p:cNvPr id="18" name="Rettangolo 17"/>
            <p:cNvSpPr/>
            <p:nvPr/>
          </p:nvSpPr>
          <p:spPr>
            <a:xfrm>
              <a:off x="1445628" y="2094084"/>
              <a:ext cx="37494" cy="5957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7" name="Gruppo 36"/>
            <p:cNvGrpSpPr/>
            <p:nvPr/>
          </p:nvGrpSpPr>
          <p:grpSpPr>
            <a:xfrm>
              <a:off x="838263" y="982566"/>
              <a:ext cx="1921615" cy="2818800"/>
              <a:chOff x="5343569" y="769033"/>
              <a:chExt cx="2343150" cy="3158014"/>
            </a:xfrm>
          </p:grpSpPr>
          <p:sp>
            <p:nvSpPr>
              <p:cNvPr id="42" name="Figura a mano libera 41"/>
              <p:cNvSpPr/>
              <p:nvPr/>
            </p:nvSpPr>
            <p:spPr>
              <a:xfrm>
                <a:off x="7477122" y="1755109"/>
                <a:ext cx="209597" cy="1185862"/>
              </a:xfrm>
              <a:custGeom>
                <a:avLst/>
                <a:gdLst>
                  <a:gd name="connsiteX0" fmla="*/ 838385 w 838385"/>
                  <a:gd name="connsiteY0" fmla="*/ 0 h 2371725"/>
                  <a:gd name="connsiteX1" fmla="*/ 185 w 838385"/>
                  <a:gd name="connsiteY1" fmla="*/ 1123950 h 2371725"/>
                  <a:gd name="connsiteX2" fmla="*/ 762185 w 838385"/>
                  <a:gd name="connsiteY2" fmla="*/ 2371725 h 23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8385" h="2371725">
                    <a:moveTo>
                      <a:pt x="838385" y="0"/>
                    </a:moveTo>
                    <a:cubicBezTo>
                      <a:pt x="425635" y="364331"/>
                      <a:pt x="12885" y="728663"/>
                      <a:pt x="185" y="1123950"/>
                    </a:cubicBezTo>
                    <a:cubicBezTo>
                      <a:pt x="-12515" y="1519237"/>
                      <a:pt x="630423" y="2165350"/>
                      <a:pt x="762185" y="23717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Figura a mano libera 42"/>
              <p:cNvSpPr/>
              <p:nvPr/>
            </p:nvSpPr>
            <p:spPr>
              <a:xfrm>
                <a:off x="5343569" y="769033"/>
                <a:ext cx="571501" cy="3158014"/>
              </a:xfrm>
              <a:custGeom>
                <a:avLst/>
                <a:gdLst>
                  <a:gd name="connsiteX0" fmla="*/ 838385 w 838385"/>
                  <a:gd name="connsiteY0" fmla="*/ 0 h 2371725"/>
                  <a:gd name="connsiteX1" fmla="*/ 185 w 838385"/>
                  <a:gd name="connsiteY1" fmla="*/ 1123950 h 2371725"/>
                  <a:gd name="connsiteX2" fmla="*/ 762185 w 838385"/>
                  <a:gd name="connsiteY2" fmla="*/ 2371725 h 23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8385" h="2371725">
                    <a:moveTo>
                      <a:pt x="838385" y="0"/>
                    </a:moveTo>
                    <a:cubicBezTo>
                      <a:pt x="425635" y="364331"/>
                      <a:pt x="12885" y="728663"/>
                      <a:pt x="185" y="1123950"/>
                    </a:cubicBezTo>
                    <a:cubicBezTo>
                      <a:pt x="-12515" y="1519237"/>
                      <a:pt x="630423" y="2165350"/>
                      <a:pt x="762185" y="23717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44" name="Gruppo 43"/>
              <p:cNvGrpSpPr/>
              <p:nvPr/>
            </p:nvGrpSpPr>
            <p:grpSpPr>
              <a:xfrm>
                <a:off x="5425466" y="2096559"/>
                <a:ext cx="280363" cy="480082"/>
                <a:chOff x="977246" y="1707871"/>
                <a:chExt cx="280363" cy="480082"/>
              </a:xfrm>
            </p:grpSpPr>
            <p:sp>
              <p:nvSpPr>
                <p:cNvPr id="48" name="Trapezio 47"/>
                <p:cNvSpPr/>
                <p:nvPr/>
              </p:nvSpPr>
              <p:spPr>
                <a:xfrm rot="16200000">
                  <a:off x="1029632" y="1655485"/>
                  <a:ext cx="175280" cy="280052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it-IT" sz="1000" dirty="0" smtClean="0">
                      <a:solidFill>
                        <a:schemeClr val="tx1"/>
                      </a:solidFill>
                    </a:rPr>
                    <a:t>K</a:t>
                  </a:r>
                  <a:endParaRPr lang="it-IT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Trapezio 48"/>
                <p:cNvSpPr/>
                <p:nvPr/>
              </p:nvSpPr>
              <p:spPr>
                <a:xfrm rot="16200000">
                  <a:off x="1053288" y="1983631"/>
                  <a:ext cx="152400" cy="256243"/>
                </a:xfrm>
                <a:prstGeom prst="trapezoid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it-IT" sz="1000" dirty="0" smtClean="0">
                      <a:solidFill>
                        <a:schemeClr val="tx1"/>
                      </a:solidFill>
                    </a:rPr>
                    <a:t>Q</a:t>
                  </a:r>
                  <a:endParaRPr lang="it-IT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Trapezio 49"/>
                <p:cNvSpPr/>
                <p:nvPr/>
              </p:nvSpPr>
              <p:spPr>
                <a:xfrm rot="16200000">
                  <a:off x="1104898" y="1883152"/>
                  <a:ext cx="152401" cy="152399"/>
                </a:xfrm>
                <a:prstGeom prst="trapezoid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it-IT" sz="1000" dirty="0" smtClean="0">
                      <a:solidFill>
                        <a:schemeClr val="tx1"/>
                      </a:solidFill>
                    </a:rPr>
                    <a:t>W</a:t>
                  </a:r>
                  <a:endParaRPr lang="it-IT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8" name="Gruppo 37"/>
            <p:cNvGrpSpPr/>
            <p:nvPr/>
          </p:nvGrpSpPr>
          <p:grpSpPr>
            <a:xfrm>
              <a:off x="2829543" y="1982287"/>
              <a:ext cx="373242" cy="821822"/>
              <a:chOff x="3235409" y="1915078"/>
              <a:chExt cx="455118" cy="920720"/>
            </a:xfrm>
          </p:grpSpPr>
          <p:sp>
            <p:nvSpPr>
              <p:cNvPr id="39" name="Goccia 38"/>
              <p:cNvSpPr/>
              <p:nvPr/>
            </p:nvSpPr>
            <p:spPr>
              <a:xfrm rot="13560000">
                <a:off x="3237376" y="2245873"/>
                <a:ext cx="201829" cy="205764"/>
              </a:xfrm>
              <a:prstGeom prst="teardrop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40" name="Goccia 39"/>
              <p:cNvSpPr/>
              <p:nvPr/>
            </p:nvSpPr>
            <p:spPr>
              <a:xfrm rot="13560000">
                <a:off x="3283109" y="2428380"/>
                <a:ext cx="389382" cy="425454"/>
              </a:xfrm>
              <a:prstGeom prst="teardrop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Goccia 40"/>
              <p:cNvSpPr/>
              <p:nvPr/>
            </p:nvSpPr>
            <p:spPr>
              <a:xfrm rot="13560000">
                <a:off x="3283428" y="1896795"/>
                <a:ext cx="305761" cy="342327"/>
              </a:xfrm>
              <a:prstGeom prst="teardrop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51" name="Rettangolo 50"/>
            <p:cNvSpPr/>
            <p:nvPr/>
          </p:nvSpPr>
          <p:spPr>
            <a:xfrm>
              <a:off x="611560" y="2055266"/>
              <a:ext cx="587734" cy="66318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1245726" y="1819367"/>
              <a:ext cx="530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FSBT</a:t>
              </a:r>
              <a:endParaRPr lang="it-IT" sz="1200" dirty="0"/>
            </a:p>
          </p:txBody>
        </p:sp>
        <p:cxnSp>
          <p:nvCxnSpPr>
            <p:cNvPr id="61" name="Connettore 2 60"/>
            <p:cNvCxnSpPr/>
            <p:nvPr/>
          </p:nvCxnSpPr>
          <p:spPr>
            <a:xfrm>
              <a:off x="1199294" y="2872837"/>
              <a:ext cx="2838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CasellaDiTesto 61"/>
            <p:cNvSpPr txBox="1"/>
            <p:nvPr/>
          </p:nvSpPr>
          <p:spPr>
            <a:xfrm>
              <a:off x="1199294" y="2898270"/>
              <a:ext cx="2952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f</a:t>
              </a:r>
              <a:endParaRPr lang="it-IT" sz="1200" dirty="0"/>
            </a:p>
          </p:txBody>
        </p:sp>
        <p:cxnSp>
          <p:nvCxnSpPr>
            <p:cNvPr id="76" name="Connettore 1 75"/>
            <p:cNvCxnSpPr/>
            <p:nvPr/>
          </p:nvCxnSpPr>
          <p:spPr>
            <a:xfrm>
              <a:off x="2736970" y="2118746"/>
              <a:ext cx="51466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/>
          </p:nvCxnSpPr>
          <p:spPr>
            <a:xfrm>
              <a:off x="2673933" y="2630330"/>
              <a:ext cx="68624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/>
          </p:nvCxnSpPr>
          <p:spPr>
            <a:xfrm>
              <a:off x="2675407" y="2369381"/>
              <a:ext cx="51466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asellaDiTesto 65"/>
            <p:cNvSpPr txBox="1"/>
            <p:nvPr/>
          </p:nvSpPr>
          <p:spPr>
            <a:xfrm>
              <a:off x="2636495" y="1611908"/>
              <a:ext cx="1081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 smtClean="0"/>
                <a:t>subreflector</a:t>
              </a:r>
              <a:endParaRPr lang="it-IT" sz="1200" dirty="0"/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1280055" y="908720"/>
              <a:ext cx="11313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/>
                <a:t>p</a:t>
              </a:r>
              <a:r>
                <a:rPr lang="it-IT" sz="1200" dirty="0" err="1" smtClean="0"/>
                <a:t>rimary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mirror</a:t>
              </a:r>
              <a:endParaRPr lang="it-IT" sz="1200" dirty="0"/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3317189" y="2406674"/>
              <a:ext cx="653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 smtClean="0"/>
                <a:t>beams</a:t>
              </a:r>
              <a:endParaRPr lang="it-IT" sz="1200" dirty="0"/>
            </a:p>
          </p:txBody>
        </p:sp>
        <p:cxnSp>
          <p:nvCxnSpPr>
            <p:cNvPr id="8" name="Connettore 2 7"/>
            <p:cNvCxnSpPr>
              <a:stCxn id="18" idx="1"/>
              <a:endCxn id="51" idx="3"/>
            </p:cNvCxnSpPr>
            <p:nvPr/>
          </p:nvCxnSpPr>
          <p:spPr>
            <a:xfrm flipH="1" flipV="1">
              <a:off x="1199294" y="2386859"/>
              <a:ext cx="246334" cy="5107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/>
            <p:cNvCxnSpPr>
              <a:stCxn id="18" idx="1"/>
            </p:cNvCxnSpPr>
            <p:nvPr/>
          </p:nvCxnSpPr>
          <p:spPr>
            <a:xfrm flipH="1" flipV="1">
              <a:off x="1199294" y="2245976"/>
              <a:ext cx="246334" cy="14599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>
              <a:stCxn id="18" idx="1"/>
              <a:endCxn id="49" idx="2"/>
            </p:cNvCxnSpPr>
            <p:nvPr/>
          </p:nvCxnSpPr>
          <p:spPr>
            <a:xfrm flipH="1">
              <a:off x="1135352" y="2391966"/>
              <a:ext cx="310276" cy="136031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420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556497"/>
              </p:ext>
            </p:extLst>
          </p:nvPr>
        </p:nvGraphicFramePr>
        <p:xfrm>
          <a:off x="1295637" y="980728"/>
          <a:ext cx="6552727" cy="421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91085"/>
                <a:gridCol w="3622569"/>
                <a:gridCol w="1939073"/>
              </a:tblGrid>
              <a:tr h="324000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smtClean="0"/>
                        <a:t> Note:</a:t>
                      </a:r>
                      <a:r>
                        <a:rPr lang="es-ES" sz="1600" u="none" strike="noStrike" baseline="0" dirty="0" smtClean="0"/>
                        <a:t> for each telescope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/>
                        <a:t>Cost of </a:t>
                      </a:r>
                      <a:r>
                        <a:rPr lang="es-ES" sz="1600" u="none" strike="noStrike" dirty="0" smtClean="0"/>
                        <a:t>materials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/>
                        <a:t>Q.ty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/>
                        <a:t> </a:t>
                      </a:r>
                      <a:r>
                        <a:rPr lang="es-ES" sz="1600" u="none" strike="noStrike" dirty="0" smtClean="0"/>
                        <a:t>Component</a:t>
                      </a:r>
                      <a:endParaRPr lang="es-ES" sz="1600" b="0" i="1" u="none" strike="noStrike" dirty="0">
                        <a:solidFill>
                          <a:srgbClr val="92D05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/>
                        <a:t>(k€)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s-E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smtClean="0">
                          <a:solidFill>
                            <a:srgbClr val="FF0000"/>
                          </a:solidFill>
                        </a:rPr>
                        <a:t>FSBT</a:t>
                      </a:r>
                      <a:endParaRPr lang="es-E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s-E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4135" marR="14135" marT="1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s-E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solidFill>
                            <a:srgbClr val="FF0000"/>
                          </a:solidFill>
                        </a:rPr>
                        <a:t>Feeds</a:t>
                      </a:r>
                      <a:endParaRPr lang="es-E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s-E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4135" marR="14135" marT="1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/>
                        <a:t>3+3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smtClean="0"/>
                        <a:t>Polarizers+Omts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/>
                        <a:t>32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/>
                        <a:t>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smtClean="0"/>
                        <a:t>Noise</a:t>
                      </a:r>
                      <a:r>
                        <a:rPr lang="es-ES" sz="1600" u="none" strike="noStrike" baseline="0" dirty="0" smtClean="0"/>
                        <a:t> Cal</a:t>
                      </a:r>
                      <a:r>
                        <a:rPr lang="es-ES" sz="1600" u="none" strike="noStrike" dirty="0" smtClean="0"/>
                        <a:t> Injectors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/>
                        <a:t>12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/>
                        <a:t>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smtClean="0"/>
                        <a:t>Cryo LNAs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/>
                        <a:t>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smtClean="0"/>
                        <a:t>LNAs Power Supply Boards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/>
                        <a:t>15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/>
                        <a:t>10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/>
                        <a:t>Frequency </a:t>
                      </a:r>
                      <a:r>
                        <a:rPr lang="es-ES" sz="1600" u="none" strike="noStrike" dirty="0" smtClean="0"/>
                        <a:t>converters (incl. LOs</a:t>
                      </a:r>
                      <a:r>
                        <a:rPr lang="es-ES" sz="1600" u="none" strike="noStrike" baseline="0" dirty="0" smtClean="0"/>
                        <a:t> distributor)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/>
                        <a:t>185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/>
                        <a:t>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smtClean="0"/>
                        <a:t>NoiseCal system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/>
                        <a:t>25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/>
                        <a:t>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/>
                        <a:t>Cryogenics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/>
                        <a:t>110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smtClean="0"/>
                        <a:t>Cables, connectors,.....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/>
                        <a:t>35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/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135" marR="14135" marT="14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493658" y="125667"/>
            <a:ext cx="6156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COST ESTIMATION </a:t>
            </a:r>
            <a:r>
              <a:rPr lang="it-IT" sz="2400" dirty="0" smtClean="0">
                <a:solidFill>
                  <a:srgbClr val="FF0000"/>
                </a:solidFill>
              </a:rPr>
              <a:t>OF THE COMPLETE </a:t>
            </a:r>
            <a:r>
              <a:rPr lang="it-IT" sz="2400" dirty="0">
                <a:solidFill>
                  <a:srgbClr val="FF0000"/>
                </a:solidFill>
              </a:rPr>
              <a:t>TRI-FEED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403648" y="5435932"/>
            <a:ext cx="370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</a:rPr>
              <a:t>red: specific design for each telescope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00298" y="2714620"/>
            <a:ext cx="4952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Curlz MT" panose="04040404050702020202" pitchFamily="82" charset="0"/>
              </a:rPr>
              <a:t>THANK YOU !</a:t>
            </a:r>
            <a:endParaRPr lang="it-IT" sz="6000" dirty="0">
              <a:latin typeface="Curlz MT" panose="04040404050702020202" pitchFamily="82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5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ntenne_INAF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51" y="548680"/>
            <a:ext cx="399889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05526" y="3140968"/>
            <a:ext cx="85329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ON 1</a:t>
            </a:r>
            <a:r>
              <a:rPr lang="it-IT" baseline="30000" dirty="0"/>
              <a:t>st</a:t>
            </a:r>
            <a:r>
              <a:rPr lang="it-IT" dirty="0"/>
              <a:t> August 2015 A </a:t>
            </a:r>
            <a:r>
              <a:rPr lang="it-IT" dirty="0" smtClean="0"/>
              <a:t>MAJOR CHANGE OCCURRED IN </a:t>
            </a:r>
            <a:r>
              <a:rPr lang="it-IT" dirty="0"/>
              <a:t>ITALIAN </a:t>
            </a:r>
            <a:r>
              <a:rPr lang="it-IT" dirty="0" smtClean="0"/>
              <a:t>RADIOASTRONOMY</a:t>
            </a:r>
          </a:p>
          <a:p>
            <a:endParaRPr lang="it-IT" dirty="0" smtClean="0"/>
          </a:p>
          <a:p>
            <a:pPr algn="ctr"/>
            <a:r>
              <a:rPr lang="it-IT" b="1" dirty="0" smtClean="0"/>
              <a:t>IRA</a:t>
            </a:r>
            <a:r>
              <a:rPr lang="it-IT" dirty="0" smtClean="0"/>
              <a:t> (Istituto di Radioastronomia) NO MORE EXISTS. </a:t>
            </a:r>
          </a:p>
          <a:p>
            <a:pPr algn="ctr"/>
            <a:r>
              <a:rPr lang="it-IT" dirty="0" smtClean="0"/>
              <a:t>IT HAS BEEN MERGED WITH </a:t>
            </a:r>
            <a:r>
              <a:rPr lang="it-IT" b="1" dirty="0" smtClean="0"/>
              <a:t>OAC</a:t>
            </a:r>
            <a:r>
              <a:rPr lang="it-IT" dirty="0" smtClean="0"/>
              <a:t> (Osservatorio di Cagliari) TO BECOME </a:t>
            </a:r>
          </a:p>
          <a:p>
            <a:pPr algn="ctr"/>
            <a:r>
              <a:rPr lang="it-IT" b="1" dirty="0" smtClean="0"/>
              <a:t>ORA (</a:t>
            </a:r>
            <a:r>
              <a:rPr lang="it-IT" b="1" dirty="0" err="1" smtClean="0"/>
              <a:t>Radioastronomy</a:t>
            </a:r>
            <a:r>
              <a:rPr lang="it-IT" b="1" dirty="0" smtClean="0"/>
              <a:t> </a:t>
            </a:r>
            <a:r>
              <a:rPr lang="it-IT" b="1" dirty="0" err="1" smtClean="0"/>
              <a:t>Observatory</a:t>
            </a:r>
            <a:r>
              <a:rPr lang="it-IT" b="1" dirty="0" smtClean="0"/>
              <a:t>)</a:t>
            </a:r>
            <a:endParaRPr lang="it-IT" b="1" dirty="0"/>
          </a:p>
          <a:p>
            <a:endParaRPr lang="it-IT" dirty="0" smtClean="0"/>
          </a:p>
          <a:p>
            <a:pPr defTabSz="504000"/>
            <a:r>
              <a:rPr lang="it-IT" dirty="0" smtClean="0"/>
              <a:t>AIM: UNIFY RESEARCH AND FACILITIES FOR ITALIAN RADIOASTRONOMY IN </a:t>
            </a:r>
            <a:r>
              <a:rPr lang="it-IT" dirty="0"/>
              <a:t>ONE SINGLE </a:t>
            </a:r>
            <a:r>
              <a:rPr lang="it-IT" dirty="0" smtClean="0"/>
              <a:t>	STRUCTURE</a:t>
            </a:r>
            <a:r>
              <a:rPr lang="it-IT" dirty="0"/>
              <a:t>.</a:t>
            </a:r>
            <a:endParaRPr lang="it-IT" dirty="0" smtClean="0"/>
          </a:p>
          <a:p>
            <a:pPr defTabSz="504000"/>
            <a:endParaRPr lang="it-IT" dirty="0"/>
          </a:p>
          <a:p>
            <a:pPr defTabSz="504000"/>
            <a:r>
              <a:rPr lang="it-IT" dirty="0"/>
              <a:t>SINCE 1</a:t>
            </a:r>
            <a:r>
              <a:rPr lang="it-IT" baseline="30000" dirty="0"/>
              <a:t>st</a:t>
            </a:r>
            <a:r>
              <a:rPr lang="it-IT" dirty="0"/>
              <a:t> </a:t>
            </a:r>
            <a:r>
              <a:rPr lang="it-IT" dirty="0" err="1"/>
              <a:t>January</a:t>
            </a:r>
            <a:r>
              <a:rPr lang="it-IT" dirty="0"/>
              <a:t> 2016 DIRECTOR </a:t>
            </a:r>
            <a:r>
              <a:rPr lang="it-IT" dirty="0" smtClean="0"/>
              <a:t>of </a:t>
            </a:r>
            <a:r>
              <a:rPr lang="it-IT" i="1" dirty="0" smtClean="0"/>
              <a:t>ORA</a:t>
            </a:r>
            <a:r>
              <a:rPr lang="it-IT" dirty="0" smtClean="0"/>
              <a:t> WILL BE </a:t>
            </a:r>
            <a:r>
              <a:rPr lang="it-IT" i="1" dirty="0" smtClean="0"/>
              <a:t>STEVEN TINGAY</a:t>
            </a:r>
            <a:r>
              <a:rPr lang="it-IT" dirty="0" smtClean="0"/>
              <a:t> (</a:t>
            </a:r>
            <a:r>
              <a:rPr lang="it-IT" dirty="0" err="1" smtClean="0"/>
              <a:t>now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Murchison</a:t>
            </a:r>
            <a:r>
              <a:rPr lang="it-IT" dirty="0" smtClean="0"/>
              <a:t> </a:t>
            </a:r>
            <a:r>
              <a:rPr lang="it-IT" dirty="0" err="1" smtClean="0"/>
              <a:t>Widefield</a:t>
            </a:r>
            <a:r>
              <a:rPr lang="it-IT" dirty="0" smtClean="0"/>
              <a:t> Array, </a:t>
            </a:r>
            <a:r>
              <a:rPr lang="it-IT" dirty="0"/>
              <a:t>Australia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303748" y="132349"/>
            <a:ext cx="45365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NOTICE: PLEASE, TAKE NOTE !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61620" y="836712"/>
            <a:ext cx="8492774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i="1" dirty="0" smtClean="0"/>
              <a:t>NEW GENERATION 3mm-VLBI OBSERVATIONS CALLS FOR THREE ASPECTS:</a:t>
            </a:r>
          </a:p>
          <a:p>
            <a:endParaRPr lang="it-IT" sz="1000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INCREASED CAPABILITIES, i.e. </a:t>
            </a:r>
          </a:p>
          <a:p>
            <a:pPr marL="800100" lvl="1" indent="-342900">
              <a:buFont typeface="+mj-lt"/>
              <a:buAutoNum type="alphaLcPeriod"/>
            </a:pPr>
            <a:r>
              <a:rPr lang="it-IT" dirty="0" smtClean="0"/>
              <a:t>STATE OF THE ART </a:t>
            </a:r>
            <a:r>
              <a:rPr lang="it-IT" dirty="0" err="1" smtClean="0"/>
              <a:t>RECEIVERs</a:t>
            </a:r>
            <a:r>
              <a:rPr lang="it-IT" dirty="0" smtClean="0"/>
              <a:t>, </a:t>
            </a:r>
          </a:p>
          <a:p>
            <a:pPr marL="800100" lvl="1" indent="-342900">
              <a:buFont typeface="+mj-lt"/>
              <a:buAutoNum type="alphaLcPeriod"/>
            </a:pPr>
            <a:r>
              <a:rPr lang="it-IT" dirty="0" smtClean="0"/>
              <a:t>WIDEBAND</a:t>
            </a:r>
          </a:p>
          <a:p>
            <a:pPr marL="800100" lvl="1" indent="-342900">
              <a:buFont typeface="+mj-lt"/>
              <a:buAutoNum type="alphaLcPeriod"/>
            </a:pPr>
            <a:r>
              <a:rPr lang="it-IT" dirty="0" smtClean="0"/>
              <a:t>LONGER </a:t>
            </a:r>
            <a:r>
              <a:rPr lang="it-IT" dirty="0"/>
              <a:t>INTEGRATION </a:t>
            </a:r>
            <a:r>
              <a:rPr lang="it-IT" dirty="0" smtClean="0"/>
              <a:t>TIME </a:t>
            </a:r>
            <a:r>
              <a:rPr lang="it-IT" dirty="0" err="1" smtClean="0"/>
              <a:t>at</a:t>
            </a:r>
            <a:r>
              <a:rPr lang="it-IT" dirty="0" smtClean="0"/>
              <a:t> 3 mm</a:t>
            </a:r>
            <a:endParaRPr lang="it-IT" dirty="0"/>
          </a:p>
          <a:p>
            <a:pPr marL="800100" lvl="1" indent="-342900">
              <a:buFont typeface="+mj-lt"/>
              <a:buAutoNum type="alphaLcPeriod"/>
            </a:pPr>
            <a:r>
              <a:rPr lang="it-IT" dirty="0" smtClean="0"/>
              <a:t>MULTI-FREQUENCY (STATED AT 13, 7 and 3 mm BANDS)</a:t>
            </a:r>
          </a:p>
          <a:p>
            <a:pPr marL="800100" lvl="1" indent="-342900">
              <a:buFont typeface="+mj-lt"/>
              <a:buAutoNum type="alphaLcPeriod"/>
            </a:pPr>
            <a:r>
              <a:rPr lang="it-IT" dirty="0" smtClean="0"/>
              <a:t>SIMULTANEITY or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least</a:t>
            </a:r>
            <a:r>
              <a:rPr lang="it-IT" dirty="0" smtClean="0"/>
              <a:t> NEAR SIMULTANEITY WITH FAST BAND SWITCHING</a:t>
            </a:r>
            <a:endParaRPr lang="it-IT" dirty="0"/>
          </a:p>
          <a:p>
            <a:endParaRPr lang="it-IT" sz="2000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it-IT" dirty="0"/>
              <a:t>DIMENSIONS </a:t>
            </a:r>
            <a:r>
              <a:rPr lang="it-IT" dirty="0" smtClean="0"/>
              <a:t>OF THE RECEIVER </a:t>
            </a:r>
            <a:r>
              <a:rPr lang="it-IT" dirty="0"/>
              <a:t>AS </a:t>
            </a:r>
            <a:r>
              <a:rPr lang="it-IT" dirty="0" smtClean="0"/>
              <a:t>THOSE ALREADY USED AT THE ANTENNA</a:t>
            </a:r>
          </a:p>
          <a:p>
            <a:endParaRPr lang="it-IT" sz="2000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it-IT" dirty="0" smtClean="0"/>
              <a:t>ADDITION OF TELESCOPES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4653136"/>
            <a:ext cx="878497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REQUIREMENTS 1d, 1e and 2 ARE PROFITABLY FULFILLED BY USING MULTIFEED TECHNIQUE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816153" y="140895"/>
            <a:ext cx="5511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NEW DEMANDS FOR VLBI OBSERVATIONS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3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63690" y="1700808"/>
            <a:ext cx="821662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it-IT" dirty="0" smtClean="0"/>
              <a:t>IS A RECEIVING SYSTEM WITH 3 RECEIVER CHAINS (K, Q and W BAND) AT HAND TODAY? WITH WHICH PERFORMANCE?</a:t>
            </a:r>
          </a:p>
          <a:p>
            <a:pPr marL="342900" indent="-342900">
              <a:lnSpc>
                <a:spcPct val="3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it-IT" dirty="0" smtClean="0"/>
              <a:t>COULD IT BE MADE SUCH THAT IT </a:t>
            </a:r>
            <a:r>
              <a:rPr lang="it-IT" dirty="0"/>
              <a:t>EASILY FITS IN </a:t>
            </a:r>
            <a:r>
              <a:rPr lang="it-IT" dirty="0" smtClean="0"/>
              <a:t>ALMOST ANY (EVN) ANTENNA?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arenR"/>
            </a:pPr>
            <a:r>
              <a:rPr lang="it-IT" dirty="0" smtClean="0"/>
              <a:t>CHANCES TO </a:t>
            </a:r>
            <a:r>
              <a:rPr lang="it-IT" dirty="0"/>
              <a:t>OBSERVE </a:t>
            </a:r>
            <a:r>
              <a:rPr lang="it-IT" dirty="0" smtClean="0"/>
              <a:t>NEAR SIMULTANEOUSLY OR SIMULTANEOUSLY WITH A </a:t>
            </a:r>
          </a:p>
          <a:p>
            <a:pPr defTabSz="360000"/>
            <a:r>
              <a:rPr lang="it-IT" dirty="0"/>
              <a:t>	</a:t>
            </a:r>
            <a:r>
              <a:rPr lang="it-IT" dirty="0" smtClean="0"/>
              <a:t>‘MINOR’ EFFORT OF R&amp;D?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arenR" startAt="4"/>
            </a:pPr>
            <a:r>
              <a:rPr lang="it-IT" dirty="0" smtClean="0"/>
              <a:t>COULD THE </a:t>
            </a:r>
            <a:r>
              <a:rPr lang="it-IT" i="1" dirty="0" smtClean="0">
                <a:solidFill>
                  <a:srgbClr val="0000FF"/>
                </a:solidFill>
              </a:rPr>
              <a:t>TRI-FEED RECEIVER </a:t>
            </a:r>
            <a:r>
              <a:rPr lang="it-IT" dirty="0" smtClean="0"/>
              <a:t>BE MADE AT AN ‘AFFORDABLE’ COST?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42049" y="140895"/>
            <a:ext cx="3259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OVERVIEW OF THIS TALK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299903" y="850334"/>
            <a:ext cx="2576280" cy="5508611"/>
            <a:chOff x="299903" y="620688"/>
            <a:chExt cx="2576280" cy="5508611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620688"/>
              <a:ext cx="2120607" cy="2821434"/>
            </a:xfrm>
            <a:prstGeom prst="rect">
              <a:avLst/>
            </a:prstGeom>
          </p:spPr>
        </p:pic>
        <p:grpSp>
          <p:nvGrpSpPr>
            <p:cNvPr id="21" name="Gruppo 20"/>
            <p:cNvGrpSpPr/>
            <p:nvPr/>
          </p:nvGrpSpPr>
          <p:grpSpPr>
            <a:xfrm>
              <a:off x="299903" y="3654392"/>
              <a:ext cx="2375864" cy="2474907"/>
              <a:chOff x="1116016" y="3546381"/>
              <a:chExt cx="2375864" cy="2474907"/>
            </a:xfrm>
          </p:grpSpPr>
          <p:sp>
            <p:nvSpPr>
              <p:cNvPr id="12" name="CasellaDiTesto 11"/>
              <p:cNvSpPr txBox="1"/>
              <p:nvPr/>
            </p:nvSpPr>
            <p:spPr>
              <a:xfrm>
                <a:off x="2256117" y="3546381"/>
                <a:ext cx="8620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570mm</a:t>
                </a:r>
                <a:endParaRPr lang="it-IT" sz="1400" dirty="0"/>
              </a:p>
            </p:txBody>
          </p:sp>
          <p:sp>
            <p:nvSpPr>
              <p:cNvPr id="7" name="Rettangolo 6"/>
              <p:cNvSpPr/>
              <p:nvPr/>
            </p:nvSpPr>
            <p:spPr>
              <a:xfrm>
                <a:off x="1815879" y="4077072"/>
                <a:ext cx="1676001" cy="19442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400" dirty="0" smtClean="0">
                    <a:solidFill>
                      <a:schemeClr val="tx1"/>
                    </a:solidFill>
                  </a:rPr>
                  <a:t>7-feed</a:t>
                </a:r>
              </a:p>
              <a:p>
                <a:pPr algn="ctr"/>
                <a:r>
                  <a:rPr lang="it-IT" sz="1400" dirty="0" smtClean="0">
                    <a:solidFill>
                      <a:schemeClr val="tx1"/>
                    </a:solidFill>
                  </a:rPr>
                  <a:t>18-26 GHz</a:t>
                </a:r>
              </a:p>
              <a:p>
                <a:pPr algn="ctr"/>
                <a:r>
                  <a:rPr lang="it-IT" sz="1400" b="1" dirty="0" err="1" smtClean="0">
                    <a:solidFill>
                      <a:schemeClr val="tx1"/>
                    </a:solidFill>
                  </a:rPr>
                  <a:t>Cryostat</a:t>
                </a:r>
                <a:r>
                  <a:rPr lang="it-IT" sz="1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lang="it-IT" sz="1400" dirty="0" smtClean="0">
                    <a:solidFill>
                      <a:schemeClr val="tx1"/>
                    </a:solidFill>
                  </a:rPr>
                  <a:t>(</a:t>
                </a:r>
                <a:r>
                  <a:rPr lang="it-IT" sz="1400" dirty="0" err="1" smtClean="0">
                    <a:solidFill>
                      <a:schemeClr val="tx1"/>
                    </a:solidFill>
                  </a:rPr>
                  <a:t>includes</a:t>
                </a:r>
                <a:r>
                  <a:rPr lang="it-IT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</a:rPr>
                  <a:t>cal</a:t>
                </a:r>
                <a:r>
                  <a:rPr lang="it-IT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</a:rPr>
                  <a:t>injection</a:t>
                </a:r>
                <a:r>
                  <a:rPr lang="it-IT" sz="1400" dirty="0" smtClean="0">
                    <a:solidFill>
                      <a:schemeClr val="tx1"/>
                    </a:solidFill>
                  </a:rPr>
                  <a:t>) </a:t>
                </a:r>
                <a:endParaRPr lang="it-IT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Connettore 2 8"/>
              <p:cNvCxnSpPr/>
              <p:nvPr/>
            </p:nvCxnSpPr>
            <p:spPr>
              <a:xfrm>
                <a:off x="1619672" y="4077072"/>
                <a:ext cx="0" cy="19442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2 10"/>
              <p:cNvCxnSpPr/>
              <p:nvPr/>
            </p:nvCxnSpPr>
            <p:spPr>
              <a:xfrm>
                <a:off x="1815879" y="3861048"/>
                <a:ext cx="167600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asellaDiTesto 13"/>
              <p:cNvSpPr txBox="1"/>
              <p:nvPr/>
            </p:nvSpPr>
            <p:spPr>
              <a:xfrm>
                <a:off x="1116016" y="4890757"/>
                <a:ext cx="470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700</a:t>
                </a:r>
                <a:endParaRPr lang="it-IT" sz="1400" dirty="0"/>
              </a:p>
            </p:txBody>
          </p:sp>
        </p:grpSp>
      </p:grpSp>
      <p:grpSp>
        <p:nvGrpSpPr>
          <p:cNvPr id="3" name="Gruppo 2"/>
          <p:cNvGrpSpPr/>
          <p:nvPr/>
        </p:nvGrpSpPr>
        <p:grpSpPr>
          <a:xfrm>
            <a:off x="3155228" y="620688"/>
            <a:ext cx="2457390" cy="5745054"/>
            <a:chOff x="3034600" y="384245"/>
            <a:chExt cx="2457390" cy="5745054"/>
          </a:xfrm>
        </p:grpSpPr>
        <p:grpSp>
          <p:nvGrpSpPr>
            <p:cNvPr id="6" name="Gruppo 5"/>
            <p:cNvGrpSpPr/>
            <p:nvPr/>
          </p:nvGrpSpPr>
          <p:grpSpPr>
            <a:xfrm>
              <a:off x="3275856" y="384245"/>
              <a:ext cx="2216134" cy="3271401"/>
              <a:chOff x="3977436" y="332656"/>
              <a:chExt cx="2315334" cy="3571573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7436" y="332656"/>
                <a:ext cx="2315334" cy="3168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CasellaDiTesto 4"/>
              <p:cNvSpPr txBox="1"/>
              <p:nvPr/>
            </p:nvSpPr>
            <p:spPr>
              <a:xfrm>
                <a:off x="4177346" y="3501008"/>
                <a:ext cx="2016224" cy="40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rgbClr val="0000FF"/>
                    </a:solidFill>
                  </a:rPr>
                  <a:t>EU-FP7- ’APRICOT’</a:t>
                </a:r>
                <a:endParaRPr lang="it-IT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8" name="Gruppo 27"/>
            <p:cNvGrpSpPr/>
            <p:nvPr/>
          </p:nvGrpSpPr>
          <p:grpSpPr>
            <a:xfrm>
              <a:off x="3034600" y="3661282"/>
              <a:ext cx="2365600" cy="2468017"/>
              <a:chOff x="1126280" y="3553271"/>
              <a:chExt cx="2365600" cy="2468017"/>
            </a:xfrm>
          </p:grpSpPr>
          <p:sp>
            <p:nvSpPr>
              <p:cNvPr id="29" name="CasellaDiTesto 28"/>
              <p:cNvSpPr txBox="1"/>
              <p:nvPr/>
            </p:nvSpPr>
            <p:spPr>
              <a:xfrm>
                <a:off x="2365847" y="3553271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630</a:t>
                </a:r>
                <a:endParaRPr lang="it-IT" sz="1400" dirty="0"/>
              </a:p>
            </p:txBody>
          </p:sp>
          <p:sp>
            <p:nvSpPr>
              <p:cNvPr id="30" name="Rettangolo 29"/>
              <p:cNvSpPr/>
              <p:nvPr/>
            </p:nvSpPr>
            <p:spPr>
              <a:xfrm>
                <a:off x="1815879" y="4077072"/>
                <a:ext cx="1676001" cy="19442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400" dirty="0" smtClean="0">
                    <a:solidFill>
                      <a:schemeClr val="tx1"/>
                    </a:solidFill>
                  </a:rPr>
                  <a:t>19-feed</a:t>
                </a:r>
              </a:p>
              <a:p>
                <a:pPr algn="ctr"/>
                <a:r>
                  <a:rPr lang="it-IT" sz="1400" dirty="0" smtClean="0">
                    <a:solidFill>
                      <a:schemeClr val="tx1"/>
                    </a:solidFill>
                  </a:rPr>
                  <a:t>33-50 GHz</a:t>
                </a:r>
              </a:p>
              <a:p>
                <a:pPr algn="ctr"/>
                <a:r>
                  <a:rPr lang="it-IT" sz="1400" b="1" dirty="0" err="1" smtClean="0">
                    <a:solidFill>
                      <a:schemeClr val="tx1"/>
                    </a:solidFill>
                  </a:rPr>
                  <a:t>Cryostat</a:t>
                </a:r>
                <a:endParaRPr lang="it-IT" sz="14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it-IT" sz="1400" dirty="0" smtClean="0">
                    <a:solidFill>
                      <a:schemeClr val="tx1"/>
                    </a:solidFill>
                  </a:rPr>
                  <a:t>(</a:t>
                </a:r>
                <a:r>
                  <a:rPr lang="it-IT" sz="1400" dirty="0" err="1" smtClean="0">
                    <a:solidFill>
                      <a:schemeClr val="tx1"/>
                    </a:solidFill>
                  </a:rPr>
                  <a:t>includes</a:t>
                </a:r>
                <a:r>
                  <a:rPr lang="it-IT" sz="1400" dirty="0" smtClean="0">
                    <a:solidFill>
                      <a:schemeClr val="tx1"/>
                    </a:solidFill>
                  </a:rPr>
                  <a:t> 1° </a:t>
                </a:r>
                <a:r>
                  <a:rPr lang="it-IT" sz="1400" dirty="0" err="1" smtClean="0">
                    <a:solidFill>
                      <a:schemeClr val="tx1"/>
                    </a:solidFill>
                  </a:rPr>
                  <a:t>conv</a:t>
                </a:r>
                <a:r>
                  <a:rPr lang="it-IT" sz="1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it-IT" sz="1400" dirty="0" err="1" smtClean="0">
                    <a:solidFill>
                      <a:schemeClr val="tx1"/>
                    </a:solidFill>
                  </a:rPr>
                  <a:t>cal</a:t>
                </a:r>
                <a:r>
                  <a:rPr lang="it-IT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</a:rPr>
                  <a:t>injection</a:t>
                </a:r>
                <a:r>
                  <a:rPr lang="it-IT" sz="1400" dirty="0" smtClean="0">
                    <a:solidFill>
                      <a:schemeClr val="tx1"/>
                    </a:solidFill>
                  </a:rPr>
                  <a:t> and LO </a:t>
                </a:r>
                <a:r>
                  <a:rPr lang="it-IT" sz="1400" dirty="0" err="1" smtClean="0">
                    <a:solidFill>
                      <a:schemeClr val="tx1"/>
                    </a:solidFill>
                  </a:rPr>
                  <a:t>distribution</a:t>
                </a:r>
                <a:r>
                  <a:rPr lang="it-IT" sz="1400" dirty="0" smtClean="0">
                    <a:solidFill>
                      <a:schemeClr val="tx1"/>
                    </a:solidFill>
                  </a:rPr>
                  <a:t>)</a:t>
                </a:r>
                <a:endParaRPr lang="it-IT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" name="Connettore 2 30"/>
              <p:cNvCxnSpPr/>
              <p:nvPr/>
            </p:nvCxnSpPr>
            <p:spPr>
              <a:xfrm>
                <a:off x="1619672" y="4077072"/>
                <a:ext cx="0" cy="19442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2 31"/>
              <p:cNvCxnSpPr/>
              <p:nvPr/>
            </p:nvCxnSpPr>
            <p:spPr>
              <a:xfrm>
                <a:off x="1815879" y="3861048"/>
                <a:ext cx="167600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CasellaDiTesto 32"/>
              <p:cNvSpPr txBox="1"/>
              <p:nvPr/>
            </p:nvSpPr>
            <p:spPr>
              <a:xfrm>
                <a:off x="1126280" y="4895291"/>
                <a:ext cx="4825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850</a:t>
                </a:r>
                <a:endParaRPr lang="it-IT" sz="1400" dirty="0"/>
              </a:p>
            </p:txBody>
          </p:sp>
        </p:grpSp>
      </p:grpSp>
      <p:grpSp>
        <p:nvGrpSpPr>
          <p:cNvPr id="34" name="Gruppo 33"/>
          <p:cNvGrpSpPr/>
          <p:nvPr/>
        </p:nvGrpSpPr>
        <p:grpSpPr>
          <a:xfrm>
            <a:off x="6233041" y="3864355"/>
            <a:ext cx="2376264" cy="2468017"/>
            <a:chOff x="1115616" y="3553271"/>
            <a:chExt cx="2376264" cy="2468017"/>
          </a:xfrm>
        </p:grpSpPr>
        <p:sp>
          <p:nvSpPr>
            <p:cNvPr id="35" name="CasellaDiTesto 34"/>
            <p:cNvSpPr txBox="1"/>
            <p:nvPr/>
          </p:nvSpPr>
          <p:spPr>
            <a:xfrm>
              <a:off x="2365847" y="3553271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400</a:t>
              </a:r>
              <a:endParaRPr lang="it-IT" sz="1400" dirty="0"/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1815879" y="4077072"/>
              <a:ext cx="1676001" cy="19442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1"/>
                  </a:solidFill>
                </a:rPr>
                <a:t>Tri-</a:t>
              </a:r>
              <a:r>
                <a:rPr lang="it-IT" sz="1400" dirty="0" err="1" smtClean="0">
                  <a:solidFill>
                    <a:schemeClr val="tx1"/>
                  </a:solidFill>
                </a:rPr>
                <a:t>feed</a:t>
              </a:r>
              <a:endParaRPr lang="it-IT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it-IT" sz="1400" dirty="0" smtClean="0">
                  <a:solidFill>
                    <a:schemeClr val="tx1"/>
                  </a:solidFill>
                </a:rPr>
                <a:t>22/44/86 GHz</a:t>
              </a:r>
            </a:p>
            <a:p>
              <a:pPr algn="ctr"/>
              <a:r>
                <a:rPr lang="it-IT" sz="1400" b="1" dirty="0" err="1" smtClean="0">
                  <a:solidFill>
                    <a:schemeClr val="tx1"/>
                  </a:solidFill>
                </a:rPr>
                <a:t>Cryostat</a:t>
              </a:r>
              <a:endParaRPr lang="it-IT" sz="1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(</a:t>
              </a:r>
              <a:r>
                <a:rPr lang="it-IT" sz="1400" dirty="0" err="1">
                  <a:solidFill>
                    <a:schemeClr val="tx1"/>
                  </a:solidFill>
                </a:rPr>
                <a:t>includes</a:t>
              </a:r>
              <a:r>
                <a:rPr lang="it-IT" sz="1400" dirty="0">
                  <a:solidFill>
                    <a:schemeClr val="tx1"/>
                  </a:solidFill>
                </a:rPr>
                <a:t> 1° </a:t>
              </a:r>
              <a:r>
                <a:rPr lang="it-IT" sz="1400" dirty="0" err="1">
                  <a:solidFill>
                    <a:schemeClr val="tx1"/>
                  </a:solidFill>
                </a:rPr>
                <a:t>conv</a:t>
              </a:r>
              <a:r>
                <a:rPr lang="it-IT" sz="1400" dirty="0">
                  <a:solidFill>
                    <a:schemeClr val="tx1"/>
                  </a:solidFill>
                </a:rPr>
                <a:t>, </a:t>
              </a:r>
              <a:r>
                <a:rPr lang="it-IT" sz="1400" dirty="0" err="1">
                  <a:solidFill>
                    <a:schemeClr val="tx1"/>
                  </a:solidFill>
                </a:rPr>
                <a:t>cal</a:t>
              </a:r>
              <a:r>
                <a:rPr lang="it-IT" sz="1400" dirty="0">
                  <a:solidFill>
                    <a:schemeClr val="tx1"/>
                  </a:solidFill>
                </a:rPr>
                <a:t> </a:t>
              </a:r>
              <a:r>
                <a:rPr lang="it-IT" sz="1400" dirty="0" err="1">
                  <a:solidFill>
                    <a:schemeClr val="tx1"/>
                  </a:solidFill>
                </a:rPr>
                <a:t>injection</a:t>
              </a:r>
              <a:r>
                <a:rPr lang="it-IT" sz="1400" dirty="0">
                  <a:solidFill>
                    <a:schemeClr val="tx1"/>
                  </a:solidFill>
                </a:rPr>
                <a:t> and LO </a:t>
              </a:r>
              <a:r>
                <a:rPr lang="it-IT" sz="1400" dirty="0" err="1">
                  <a:solidFill>
                    <a:schemeClr val="tx1"/>
                  </a:solidFill>
                </a:rPr>
                <a:t>distribution</a:t>
              </a:r>
              <a:r>
                <a:rPr lang="it-IT" sz="1400" dirty="0" smtClean="0">
                  <a:solidFill>
                    <a:schemeClr val="tx1"/>
                  </a:solidFill>
                </a:rPr>
                <a:t>)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Connettore 2 36"/>
            <p:cNvCxnSpPr/>
            <p:nvPr/>
          </p:nvCxnSpPr>
          <p:spPr>
            <a:xfrm>
              <a:off x="1619672" y="4077072"/>
              <a:ext cx="0" cy="194421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37"/>
            <p:cNvCxnSpPr/>
            <p:nvPr/>
          </p:nvCxnSpPr>
          <p:spPr>
            <a:xfrm>
              <a:off x="1815879" y="3861048"/>
              <a:ext cx="167600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asellaDiTesto 38"/>
            <p:cNvSpPr txBox="1"/>
            <p:nvPr/>
          </p:nvSpPr>
          <p:spPr>
            <a:xfrm>
              <a:off x="1115616" y="4895291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6</a:t>
              </a:r>
              <a:r>
                <a:rPr lang="it-IT" sz="1400" dirty="0" smtClean="0"/>
                <a:t>50</a:t>
              </a:r>
              <a:endParaRPr lang="it-IT" sz="1400" dirty="0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6866546" y="1082474"/>
            <a:ext cx="1129810" cy="2773960"/>
            <a:chOff x="6866546" y="1082474"/>
            <a:chExt cx="1129810" cy="2773960"/>
          </a:xfrm>
        </p:grpSpPr>
        <p:sp>
          <p:nvSpPr>
            <p:cNvPr id="27" name="Operazione manuale 26"/>
            <p:cNvSpPr/>
            <p:nvPr/>
          </p:nvSpPr>
          <p:spPr>
            <a:xfrm>
              <a:off x="6866546" y="1082474"/>
              <a:ext cx="616726" cy="792088"/>
            </a:xfrm>
            <a:prstGeom prst="flowChartManualOpe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K</a:t>
              </a:r>
              <a:endParaRPr lang="it-IT" dirty="0"/>
            </a:p>
          </p:txBody>
        </p:sp>
        <p:sp>
          <p:nvSpPr>
            <p:cNvPr id="41" name="Operazione manuale 40"/>
            <p:cNvSpPr/>
            <p:nvPr/>
          </p:nvSpPr>
          <p:spPr>
            <a:xfrm>
              <a:off x="7665836" y="1082474"/>
              <a:ext cx="330520" cy="504056"/>
            </a:xfrm>
            <a:prstGeom prst="flowChartManualOperati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/>
                <a:t>Q</a:t>
              </a:r>
              <a:endParaRPr lang="it-IT" sz="1200" dirty="0"/>
            </a:p>
          </p:txBody>
        </p:sp>
        <p:sp>
          <p:nvSpPr>
            <p:cNvPr id="42" name="Operazione manuale 41"/>
            <p:cNvSpPr/>
            <p:nvPr/>
          </p:nvSpPr>
          <p:spPr>
            <a:xfrm>
              <a:off x="7511406" y="1082474"/>
              <a:ext cx="116081" cy="288032"/>
            </a:xfrm>
            <a:prstGeom prst="flowChartManualOperat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solidFill>
                    <a:schemeClr val="tx1"/>
                  </a:solidFill>
                </a:rPr>
                <a:t>W</a:t>
              </a:r>
              <a:endParaRPr lang="it-IT" sz="900" dirty="0">
                <a:solidFill>
                  <a:schemeClr val="tx1"/>
                </a:solidFill>
              </a:endParaRPr>
            </a:p>
          </p:txBody>
        </p:sp>
        <p:sp>
          <p:nvSpPr>
            <p:cNvPr id="2048" name="Rettangolo 2047"/>
            <p:cNvSpPr/>
            <p:nvPr/>
          </p:nvSpPr>
          <p:spPr>
            <a:xfrm>
              <a:off x="7012909" y="1874561"/>
              <a:ext cx="324000" cy="5334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7744340" y="1593150"/>
              <a:ext cx="173511" cy="383817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/>
            <p:cNvSpPr/>
            <p:nvPr/>
          </p:nvSpPr>
          <p:spPr>
            <a:xfrm>
              <a:off x="7544542" y="1370506"/>
              <a:ext cx="49808" cy="26348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7215706" y="3487102"/>
              <a:ext cx="757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0000FF"/>
                  </a:solidFill>
                </a:rPr>
                <a:t>EU ??</a:t>
              </a:r>
              <a:endParaRPr lang="it-IT" dirty="0">
                <a:solidFill>
                  <a:srgbClr val="0000FF"/>
                </a:solidFill>
              </a:endParaRPr>
            </a:p>
          </p:txBody>
        </p:sp>
      </p:grpSp>
      <p:sp>
        <p:nvSpPr>
          <p:cNvPr id="40" name="CasellaDiTesto 39"/>
          <p:cNvSpPr txBox="1"/>
          <p:nvPr/>
        </p:nvSpPr>
        <p:spPr>
          <a:xfrm>
            <a:off x="2302030" y="140895"/>
            <a:ext cx="4539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TRI-FEED CRYOSTAT DIMENSIONS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/>
          <p:cNvSpPr txBox="1"/>
          <p:nvPr/>
        </p:nvSpPr>
        <p:spPr>
          <a:xfrm>
            <a:off x="2158877" y="138814"/>
            <a:ext cx="4826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TRI-FEED TECHNOLOGY: EXAMPLES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  <p:grpSp>
        <p:nvGrpSpPr>
          <p:cNvPr id="35" name="Gruppo 34"/>
          <p:cNvGrpSpPr/>
          <p:nvPr/>
        </p:nvGrpSpPr>
        <p:grpSpPr>
          <a:xfrm>
            <a:off x="188731" y="648254"/>
            <a:ext cx="8766538" cy="5765019"/>
            <a:chOff x="188731" y="648254"/>
            <a:chExt cx="8766538" cy="5765019"/>
          </a:xfrm>
        </p:grpSpPr>
        <p:grpSp>
          <p:nvGrpSpPr>
            <p:cNvPr id="20" name="Gruppo 19"/>
            <p:cNvGrpSpPr/>
            <p:nvPr/>
          </p:nvGrpSpPr>
          <p:grpSpPr>
            <a:xfrm>
              <a:off x="3475885" y="3406953"/>
              <a:ext cx="5219712" cy="3006320"/>
              <a:chOff x="3475885" y="3406953"/>
              <a:chExt cx="5219712" cy="3006320"/>
            </a:xfrm>
          </p:grpSpPr>
          <p:grpSp>
            <p:nvGrpSpPr>
              <p:cNvPr id="25" name="Gruppo 24"/>
              <p:cNvGrpSpPr/>
              <p:nvPr/>
            </p:nvGrpSpPr>
            <p:grpSpPr>
              <a:xfrm>
                <a:off x="3475885" y="3406953"/>
                <a:ext cx="5219712" cy="3006320"/>
                <a:chOff x="3491880" y="3212976"/>
                <a:chExt cx="5219712" cy="3006320"/>
              </a:xfrm>
            </p:grpSpPr>
            <p:grpSp>
              <p:nvGrpSpPr>
                <p:cNvPr id="5" name="Gruppo 4"/>
                <p:cNvGrpSpPr/>
                <p:nvPr/>
              </p:nvGrpSpPr>
              <p:grpSpPr>
                <a:xfrm>
                  <a:off x="3533165" y="3298593"/>
                  <a:ext cx="5178427" cy="2824010"/>
                  <a:chOff x="2327273" y="2438400"/>
                  <a:chExt cx="5178427" cy="2824010"/>
                </a:xfrm>
              </p:grpSpPr>
              <p:grpSp>
                <p:nvGrpSpPr>
                  <p:cNvPr id="21" name="Gruppo 20"/>
                  <p:cNvGrpSpPr/>
                  <p:nvPr/>
                </p:nvGrpSpPr>
                <p:grpSpPr>
                  <a:xfrm>
                    <a:off x="2327273" y="2518569"/>
                    <a:ext cx="1837699" cy="2391046"/>
                    <a:chOff x="2327273" y="2518569"/>
                    <a:chExt cx="1837699" cy="2391046"/>
                  </a:xfrm>
                </p:grpSpPr>
                <p:pic>
                  <p:nvPicPr>
                    <p:cNvPr id="409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31005" y="2518569"/>
                      <a:ext cx="1276899" cy="15600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5" name="CasellaDiTesto 14"/>
                    <p:cNvSpPr txBox="1"/>
                    <p:nvPr/>
                  </p:nvSpPr>
                  <p:spPr>
                    <a:xfrm>
                      <a:off x="2327273" y="4078618"/>
                      <a:ext cx="1837699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200" dirty="0" smtClean="0"/>
                        <a:t>67-116 GHz </a:t>
                      </a:r>
                      <a:r>
                        <a:rPr lang="it-IT" sz="1200" dirty="0" err="1" smtClean="0"/>
                        <a:t>horn+omt</a:t>
                      </a:r>
                      <a:r>
                        <a:rPr lang="it-IT" sz="1200" dirty="0" smtClean="0"/>
                        <a:t> </a:t>
                      </a:r>
                    </a:p>
                    <a:p>
                      <a:r>
                        <a:rPr lang="it-IT" sz="1200" dirty="0" smtClean="0"/>
                        <a:t>(</a:t>
                      </a:r>
                      <a:r>
                        <a:rPr lang="it-IT" sz="1200" dirty="0" err="1" smtClean="0"/>
                        <a:t>INAF-OAA,Firenze</a:t>
                      </a:r>
                      <a:r>
                        <a:rPr lang="it-IT" sz="1200" dirty="0" smtClean="0"/>
                        <a:t>, </a:t>
                      </a:r>
                    </a:p>
                    <a:p>
                      <a:r>
                        <a:rPr lang="it-IT" sz="1200" dirty="0" err="1" smtClean="0"/>
                        <a:t>Courtesy</a:t>
                      </a:r>
                      <a:r>
                        <a:rPr lang="it-IT" sz="1200" dirty="0" smtClean="0"/>
                        <a:t> R. Nesti)</a:t>
                      </a:r>
                    </a:p>
                    <a:p>
                      <a:r>
                        <a:rPr lang="it-IT" sz="1200" dirty="0" smtClean="0"/>
                        <a:t>Talk </a:t>
                      </a:r>
                      <a:r>
                        <a:rPr lang="it-IT" sz="1200" dirty="0" err="1" smtClean="0"/>
                        <a:t>at</a:t>
                      </a:r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this</a:t>
                      </a:r>
                      <a:r>
                        <a:rPr lang="it-IT" sz="1200" dirty="0" smtClean="0"/>
                        <a:t> Workshop</a:t>
                      </a:r>
                      <a:endParaRPr lang="it-IT" sz="1200" dirty="0"/>
                    </a:p>
                  </p:txBody>
                </p:sp>
              </p:grpSp>
              <p:sp>
                <p:nvSpPr>
                  <p:cNvPr id="10" name="AutoShape 5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4614863" y="2438400"/>
                    <a:ext cx="2890837" cy="24590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7" name="Rettangolo 16"/>
                  <p:cNvSpPr/>
                  <p:nvPr/>
                </p:nvSpPr>
                <p:spPr>
                  <a:xfrm>
                    <a:off x="4272974" y="4559286"/>
                    <a:ext cx="3168353" cy="428387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200" dirty="0" smtClean="0">
                        <a:solidFill>
                          <a:schemeClr val="tx1"/>
                        </a:solidFill>
                      </a:rPr>
                      <a:t>Option: </a:t>
                    </a:r>
                    <a:r>
                      <a:rPr lang="it-IT" sz="1200" dirty="0" err="1" smtClean="0">
                        <a:solidFill>
                          <a:schemeClr val="tx1"/>
                        </a:solidFill>
                      </a:rPr>
                      <a:t>reply</a:t>
                    </a:r>
                    <a:r>
                      <a:rPr lang="it-IT" sz="12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it-IT" sz="1200" dirty="0" err="1" smtClean="0">
                        <a:solidFill>
                          <a:schemeClr val="tx1"/>
                        </a:solidFill>
                      </a:rPr>
                      <a:t>as</a:t>
                    </a:r>
                    <a:r>
                      <a:rPr lang="it-IT" sz="1200" dirty="0" smtClean="0">
                        <a:solidFill>
                          <a:schemeClr val="tx1"/>
                        </a:solidFill>
                      </a:rPr>
                      <a:t> 7mm band (</a:t>
                    </a:r>
                    <a:r>
                      <a:rPr lang="it-IT" sz="1200" dirty="0" err="1" smtClean="0">
                        <a:solidFill>
                          <a:schemeClr val="tx1"/>
                        </a:solidFill>
                      </a:rPr>
                      <a:t>see</a:t>
                    </a:r>
                    <a:r>
                      <a:rPr lang="it-IT" sz="1200" dirty="0" smtClean="0">
                        <a:solidFill>
                          <a:schemeClr val="tx1"/>
                        </a:solidFill>
                      </a:rPr>
                      <a:t>  </a:t>
                    </a:r>
                    <a:r>
                      <a:rPr lang="it-IT" sz="1200" dirty="0" err="1" smtClean="0">
                        <a:solidFill>
                          <a:schemeClr val="tx1"/>
                        </a:solidFill>
                      </a:rPr>
                      <a:t>Pisano’s</a:t>
                    </a:r>
                    <a:r>
                      <a:rPr lang="it-IT" sz="1200" dirty="0" smtClean="0">
                        <a:solidFill>
                          <a:schemeClr val="tx1"/>
                        </a:solidFill>
                      </a:rPr>
                      <a:t> talk) or </a:t>
                    </a:r>
                    <a:r>
                      <a:rPr lang="it-IT" sz="1200" dirty="0" err="1" smtClean="0">
                        <a:solidFill>
                          <a:schemeClr val="tx1"/>
                        </a:solidFill>
                      </a:rPr>
                      <a:t>other</a:t>
                    </a:r>
                    <a:r>
                      <a:rPr lang="it-IT" sz="12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it-IT" sz="1200" dirty="0" err="1" smtClean="0">
                        <a:solidFill>
                          <a:schemeClr val="tx1"/>
                        </a:solidFill>
                      </a:rPr>
                      <a:t>solutions</a:t>
                    </a:r>
                    <a:r>
                      <a:rPr lang="it-IT" sz="1200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it-IT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" name="CasellaDiTesto 21"/>
                  <p:cNvSpPr txBox="1"/>
                  <p:nvPr/>
                </p:nvSpPr>
                <p:spPr>
                  <a:xfrm>
                    <a:off x="5176208" y="4985411"/>
                    <a:ext cx="162593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200" dirty="0" smtClean="0"/>
                      <a:t>3mm band </a:t>
                    </a:r>
                    <a:r>
                      <a:rPr lang="it-IT" sz="1200" dirty="0" err="1" smtClean="0"/>
                      <a:t>polarizer</a:t>
                    </a:r>
                    <a:endParaRPr lang="it-IT" sz="1200" dirty="0"/>
                  </a:p>
                </p:txBody>
              </p:sp>
            </p:grpSp>
            <p:sp>
              <p:nvSpPr>
                <p:cNvPr id="6" name="Rettangolo 5"/>
                <p:cNvSpPr/>
                <p:nvPr/>
              </p:nvSpPr>
              <p:spPr>
                <a:xfrm>
                  <a:off x="3491880" y="3212976"/>
                  <a:ext cx="5219712" cy="300632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30" name="CasellaDiTesto 29"/>
              <p:cNvSpPr txBox="1"/>
              <p:nvPr/>
            </p:nvSpPr>
            <p:spPr>
              <a:xfrm>
                <a:off x="5130345" y="3406953"/>
                <a:ext cx="16182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3</a:t>
                </a:r>
                <a:r>
                  <a:rPr lang="it-IT" dirty="0" smtClean="0"/>
                  <a:t> mm BAND</a:t>
                </a:r>
                <a:endParaRPr lang="it-IT" dirty="0"/>
              </a:p>
            </p:txBody>
          </p:sp>
        </p:grpSp>
        <p:grpSp>
          <p:nvGrpSpPr>
            <p:cNvPr id="29" name="Gruppo 28"/>
            <p:cNvGrpSpPr/>
            <p:nvPr/>
          </p:nvGrpSpPr>
          <p:grpSpPr>
            <a:xfrm>
              <a:off x="188731" y="648254"/>
              <a:ext cx="8766538" cy="2241540"/>
              <a:chOff x="188731" y="648254"/>
              <a:chExt cx="8766538" cy="2241540"/>
            </a:xfrm>
          </p:grpSpPr>
          <p:grpSp>
            <p:nvGrpSpPr>
              <p:cNvPr id="28" name="Gruppo 27"/>
              <p:cNvGrpSpPr/>
              <p:nvPr/>
            </p:nvGrpSpPr>
            <p:grpSpPr>
              <a:xfrm>
                <a:off x="188731" y="648254"/>
                <a:ext cx="8766538" cy="2225861"/>
                <a:chOff x="125942" y="191724"/>
                <a:chExt cx="8766538" cy="2225861"/>
              </a:xfrm>
            </p:grpSpPr>
            <p:grpSp>
              <p:nvGrpSpPr>
                <p:cNvPr id="27" name="Gruppo 26"/>
                <p:cNvGrpSpPr/>
                <p:nvPr/>
              </p:nvGrpSpPr>
              <p:grpSpPr>
                <a:xfrm>
                  <a:off x="212827" y="191724"/>
                  <a:ext cx="8679653" cy="2225861"/>
                  <a:chOff x="212827" y="191724"/>
                  <a:chExt cx="8679653" cy="2225861"/>
                </a:xfrm>
              </p:grpSpPr>
              <p:pic>
                <p:nvPicPr>
                  <p:cNvPr id="2" name="Immagine 1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04048" y="371744"/>
                    <a:ext cx="2112235" cy="1584176"/>
                  </a:xfrm>
                  <a:prstGeom prst="rect">
                    <a:avLst/>
                  </a:prstGeom>
                </p:spPr>
              </p:pic>
              <p:pic>
                <p:nvPicPr>
                  <p:cNvPr id="3" name="Immagine 2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2827" y="371744"/>
                    <a:ext cx="2014384" cy="1512168"/>
                  </a:xfrm>
                  <a:prstGeom prst="rect">
                    <a:avLst/>
                  </a:prstGeom>
                </p:spPr>
              </p:pic>
              <p:pic>
                <p:nvPicPr>
                  <p:cNvPr id="4" name="Immagine 3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339752" y="191724"/>
                    <a:ext cx="2494000" cy="1872208"/>
                  </a:xfrm>
                  <a:prstGeom prst="rect">
                    <a:avLst/>
                  </a:prstGeom>
                </p:spPr>
              </p:pic>
              <p:pic>
                <p:nvPicPr>
                  <p:cNvPr id="409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36297" y="425447"/>
                    <a:ext cx="1224136" cy="1156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" name="CasellaDiTesto 7"/>
                  <p:cNvSpPr txBox="1"/>
                  <p:nvPr/>
                </p:nvSpPr>
                <p:spPr>
                  <a:xfrm>
                    <a:off x="532334" y="1871628"/>
                    <a:ext cx="144016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200" dirty="0" smtClean="0"/>
                      <a:t>33-50 GHz </a:t>
                    </a:r>
                    <a:r>
                      <a:rPr lang="it-IT" sz="1200" dirty="0" err="1" smtClean="0"/>
                      <a:t>OMTs</a:t>
                    </a:r>
                    <a:r>
                      <a:rPr lang="it-IT" sz="1200" dirty="0" smtClean="0"/>
                      <a:t> (INAF-OAA design)</a:t>
                    </a:r>
                    <a:endParaRPr lang="it-IT" sz="1200" dirty="0"/>
                  </a:p>
                </p:txBody>
              </p:sp>
              <p:sp>
                <p:nvSpPr>
                  <p:cNvPr id="11" name="CasellaDiTesto 10"/>
                  <p:cNvSpPr txBox="1"/>
                  <p:nvPr/>
                </p:nvSpPr>
                <p:spPr>
                  <a:xfrm>
                    <a:off x="2950039" y="2063932"/>
                    <a:ext cx="151573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200" dirty="0" smtClean="0"/>
                      <a:t>33-50 GHz </a:t>
                    </a:r>
                    <a:r>
                      <a:rPr lang="it-IT" sz="1200" dirty="0" err="1" smtClean="0"/>
                      <a:t>polarizers</a:t>
                    </a:r>
                    <a:endParaRPr lang="it-IT" sz="1200" dirty="0"/>
                  </a:p>
                </p:txBody>
              </p:sp>
              <p:sp>
                <p:nvSpPr>
                  <p:cNvPr id="12" name="CasellaDiTesto 11"/>
                  <p:cNvSpPr txBox="1"/>
                  <p:nvPr/>
                </p:nvSpPr>
                <p:spPr>
                  <a:xfrm>
                    <a:off x="5292080" y="1955920"/>
                    <a:ext cx="172337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200" dirty="0" smtClean="0"/>
                      <a:t>33-50 GHz </a:t>
                    </a:r>
                    <a:r>
                      <a:rPr lang="it-IT" sz="1200" dirty="0" err="1" smtClean="0"/>
                      <a:t>horn</a:t>
                    </a:r>
                    <a:r>
                      <a:rPr lang="it-IT" sz="1200" dirty="0" smtClean="0"/>
                      <a:t> </a:t>
                    </a:r>
                  </a:p>
                  <a:p>
                    <a:r>
                      <a:rPr lang="it-IT" sz="1200" dirty="0" smtClean="0"/>
                      <a:t>(INAF-OAA design)</a:t>
                    </a:r>
                    <a:endParaRPr lang="it-IT" sz="1200" dirty="0"/>
                  </a:p>
                </p:txBody>
              </p:sp>
              <p:sp>
                <p:nvSpPr>
                  <p:cNvPr id="13" name="CasellaDiTesto 12"/>
                  <p:cNvSpPr txBox="1"/>
                  <p:nvPr/>
                </p:nvSpPr>
                <p:spPr>
                  <a:xfrm>
                    <a:off x="7115262" y="1588626"/>
                    <a:ext cx="1777218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200" dirty="0" smtClean="0"/>
                      <a:t>33-50 GHz </a:t>
                    </a:r>
                    <a:r>
                      <a:rPr lang="it-IT" sz="1200" dirty="0" err="1" smtClean="0"/>
                      <a:t>cal</a:t>
                    </a:r>
                    <a:r>
                      <a:rPr lang="it-IT" sz="1200" dirty="0" smtClean="0"/>
                      <a:t> </a:t>
                    </a:r>
                    <a:r>
                      <a:rPr lang="it-IT" sz="1200" dirty="0" err="1" smtClean="0"/>
                      <a:t>injector</a:t>
                    </a:r>
                    <a:endParaRPr lang="it-IT" sz="1200" dirty="0"/>
                  </a:p>
                </p:txBody>
              </p:sp>
            </p:grpSp>
            <p:sp>
              <p:nvSpPr>
                <p:cNvPr id="16" name="Rettangolo 15"/>
                <p:cNvSpPr/>
                <p:nvPr/>
              </p:nvSpPr>
              <p:spPr>
                <a:xfrm>
                  <a:off x="125942" y="191724"/>
                  <a:ext cx="8679653" cy="222429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18" name="CasellaDiTesto 17"/>
              <p:cNvSpPr txBox="1"/>
              <p:nvPr/>
            </p:nvSpPr>
            <p:spPr>
              <a:xfrm>
                <a:off x="7250178" y="2520462"/>
                <a:ext cx="16182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7 mm BAND</a:t>
                </a:r>
                <a:endParaRPr lang="it-IT" dirty="0"/>
              </a:p>
            </p:txBody>
          </p:sp>
        </p:grpSp>
        <p:grpSp>
          <p:nvGrpSpPr>
            <p:cNvPr id="33" name="Gruppo 32"/>
            <p:cNvGrpSpPr/>
            <p:nvPr/>
          </p:nvGrpSpPr>
          <p:grpSpPr>
            <a:xfrm>
              <a:off x="395536" y="3026703"/>
              <a:ext cx="2126560" cy="3386570"/>
              <a:chOff x="395536" y="3026703"/>
              <a:chExt cx="2126560" cy="3386570"/>
            </a:xfrm>
          </p:grpSpPr>
          <p:grpSp>
            <p:nvGrpSpPr>
              <p:cNvPr id="26" name="Gruppo 25"/>
              <p:cNvGrpSpPr/>
              <p:nvPr/>
            </p:nvGrpSpPr>
            <p:grpSpPr>
              <a:xfrm>
                <a:off x="395536" y="3066287"/>
                <a:ext cx="2126560" cy="3346986"/>
                <a:chOff x="395536" y="2924944"/>
                <a:chExt cx="2126560" cy="3346986"/>
              </a:xfrm>
            </p:grpSpPr>
            <p:grpSp>
              <p:nvGrpSpPr>
                <p:cNvPr id="23" name="Gruppo 22"/>
                <p:cNvGrpSpPr/>
                <p:nvPr/>
              </p:nvGrpSpPr>
              <p:grpSpPr>
                <a:xfrm>
                  <a:off x="438702" y="3254692"/>
                  <a:ext cx="2040227" cy="3017238"/>
                  <a:chOff x="189133" y="2662684"/>
                  <a:chExt cx="2040227" cy="3017238"/>
                </a:xfrm>
              </p:grpSpPr>
              <p:pic>
                <p:nvPicPr>
                  <p:cNvPr id="7" name="Immagine 6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3398" y="2662684"/>
                    <a:ext cx="1260332" cy="2528640"/>
                  </a:xfrm>
                  <a:prstGeom prst="rect">
                    <a:avLst/>
                  </a:prstGeom>
                </p:spPr>
              </p:pic>
              <p:sp>
                <p:nvSpPr>
                  <p:cNvPr id="14" name="CasellaDiTesto 13"/>
                  <p:cNvSpPr txBox="1"/>
                  <p:nvPr/>
                </p:nvSpPr>
                <p:spPr>
                  <a:xfrm>
                    <a:off x="189133" y="5218257"/>
                    <a:ext cx="204022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200" dirty="0" smtClean="0"/>
                      <a:t>18-26 GHz </a:t>
                    </a:r>
                    <a:r>
                      <a:rPr lang="it-IT" sz="1200" dirty="0" err="1" smtClean="0"/>
                      <a:t>horn</a:t>
                    </a:r>
                    <a:r>
                      <a:rPr lang="it-IT" sz="1200" dirty="0" smtClean="0"/>
                      <a:t> to </a:t>
                    </a:r>
                    <a:r>
                      <a:rPr lang="it-IT" sz="1200" dirty="0" err="1" smtClean="0"/>
                      <a:t>omt</a:t>
                    </a:r>
                    <a:r>
                      <a:rPr lang="it-IT" sz="1200" dirty="0" smtClean="0"/>
                      <a:t> </a:t>
                    </a:r>
                    <a:r>
                      <a:rPr lang="it-IT" sz="1200" dirty="0" err="1" smtClean="0"/>
                      <a:t>chain</a:t>
                    </a:r>
                    <a:endParaRPr lang="it-IT" sz="1200" dirty="0" smtClean="0"/>
                  </a:p>
                  <a:p>
                    <a:r>
                      <a:rPr lang="it-IT" sz="1200" dirty="0" smtClean="0"/>
                      <a:t>(INAF-OAA design)</a:t>
                    </a:r>
                    <a:endParaRPr lang="it-IT" sz="1200" dirty="0"/>
                  </a:p>
                </p:txBody>
              </p:sp>
            </p:grpSp>
            <p:sp>
              <p:nvSpPr>
                <p:cNvPr id="24" name="Rettangolo 23"/>
                <p:cNvSpPr/>
                <p:nvPr/>
              </p:nvSpPr>
              <p:spPr>
                <a:xfrm>
                  <a:off x="395536" y="2924944"/>
                  <a:ext cx="2126560" cy="334698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32" name="CasellaDiTesto 31"/>
              <p:cNvSpPr txBox="1"/>
              <p:nvPr/>
            </p:nvSpPr>
            <p:spPr>
              <a:xfrm>
                <a:off x="715719" y="3026703"/>
                <a:ext cx="16182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13 mm BAND</a:t>
                </a:r>
                <a:endParaRPr lang="it-IT" dirty="0"/>
              </a:p>
            </p:txBody>
          </p:sp>
        </p:grp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4288" y="3560330"/>
              <a:ext cx="1994348" cy="1382499"/>
            </a:xfrm>
            <a:prstGeom prst="rect">
              <a:avLst/>
            </a:prstGeom>
          </p:spPr>
        </p:pic>
        <p:sp>
          <p:nvSpPr>
            <p:cNvPr id="37" name="CasellaDiTesto 36"/>
            <p:cNvSpPr txBox="1"/>
            <p:nvPr/>
          </p:nvSpPr>
          <p:spPr>
            <a:xfrm>
              <a:off x="6534288" y="4950408"/>
              <a:ext cx="19943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84-116GHz </a:t>
              </a:r>
              <a:r>
                <a:rPr lang="it-IT" sz="1200" dirty="0" err="1" smtClean="0"/>
                <a:t>horn+omt</a:t>
              </a:r>
              <a:endParaRPr lang="it-IT" sz="1200" dirty="0" smtClean="0"/>
            </a:p>
            <a:p>
              <a:r>
                <a:rPr lang="it-IT" sz="1200" dirty="0" err="1" smtClean="0"/>
                <a:t>Courtesy</a:t>
              </a:r>
              <a:r>
                <a:rPr lang="it-IT" sz="1200" dirty="0" smtClean="0"/>
                <a:t> G. Pisano, B. Maffei</a:t>
              </a:r>
              <a:endParaRPr lang="it-IT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188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sellaDiTesto 33"/>
          <p:cNvSpPr txBox="1"/>
          <p:nvPr/>
        </p:nvSpPr>
        <p:spPr>
          <a:xfrm>
            <a:off x="2262645" y="138814"/>
            <a:ext cx="461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TRI-FEED ELECTRONICS: EXAMPLES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  <p:grpSp>
        <p:nvGrpSpPr>
          <p:cNvPr id="20" name="Gruppo 19"/>
          <p:cNvGrpSpPr/>
          <p:nvPr/>
        </p:nvGrpSpPr>
        <p:grpSpPr>
          <a:xfrm>
            <a:off x="292542" y="592128"/>
            <a:ext cx="8637260" cy="5794510"/>
            <a:chOff x="292542" y="592128"/>
            <a:chExt cx="8637260" cy="5794510"/>
          </a:xfrm>
        </p:grpSpPr>
        <p:grpSp>
          <p:nvGrpSpPr>
            <p:cNvPr id="3081" name="Gruppo 3080"/>
            <p:cNvGrpSpPr/>
            <p:nvPr/>
          </p:nvGrpSpPr>
          <p:grpSpPr>
            <a:xfrm>
              <a:off x="494929" y="4845534"/>
              <a:ext cx="2106539" cy="1409956"/>
              <a:chOff x="340716" y="2636912"/>
              <a:chExt cx="2269879" cy="1550791"/>
            </a:xfrm>
          </p:grpSpPr>
          <p:pic>
            <p:nvPicPr>
              <p:cNvPr id="3079" name="Immagine 307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2636912"/>
                <a:ext cx="2016224" cy="1512168"/>
              </a:xfrm>
              <a:prstGeom prst="rect">
                <a:avLst/>
              </a:prstGeom>
            </p:spPr>
          </p:pic>
          <p:sp>
            <p:nvSpPr>
              <p:cNvPr id="3080" name="CasellaDiTesto 3079"/>
              <p:cNvSpPr txBox="1"/>
              <p:nvPr/>
            </p:nvSpPr>
            <p:spPr>
              <a:xfrm>
                <a:off x="340716" y="3883036"/>
                <a:ext cx="2269879" cy="304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 err="1" smtClean="0"/>
                  <a:t>Cryo</a:t>
                </a:r>
                <a:r>
                  <a:rPr lang="it-IT" sz="1200" dirty="0" smtClean="0"/>
                  <a:t> </a:t>
                </a:r>
                <a:r>
                  <a:rPr lang="it-IT" sz="1200" dirty="0" err="1" smtClean="0"/>
                  <a:t>LNAs</a:t>
                </a:r>
                <a:r>
                  <a:rPr lang="it-IT" sz="1200" dirty="0" smtClean="0"/>
                  <a:t> </a:t>
                </a:r>
                <a:r>
                  <a:rPr lang="it-IT" sz="1200" dirty="0" err="1" smtClean="0"/>
                  <a:t>Power</a:t>
                </a:r>
                <a:r>
                  <a:rPr lang="it-IT" sz="1200" dirty="0" smtClean="0"/>
                  <a:t> Supply Board</a:t>
                </a:r>
                <a:endParaRPr lang="it-IT" sz="1200" dirty="0"/>
              </a:p>
            </p:txBody>
          </p:sp>
        </p:grpSp>
        <p:grpSp>
          <p:nvGrpSpPr>
            <p:cNvPr id="15" name="Gruppo 14"/>
            <p:cNvGrpSpPr/>
            <p:nvPr/>
          </p:nvGrpSpPr>
          <p:grpSpPr>
            <a:xfrm>
              <a:off x="499130" y="2726680"/>
              <a:ext cx="8204308" cy="2037598"/>
              <a:chOff x="499130" y="2726680"/>
              <a:chExt cx="8204308" cy="2037598"/>
            </a:xfrm>
          </p:grpSpPr>
          <p:grpSp>
            <p:nvGrpSpPr>
              <p:cNvPr id="26" name="Gruppo 25"/>
              <p:cNvGrpSpPr/>
              <p:nvPr/>
            </p:nvGrpSpPr>
            <p:grpSpPr>
              <a:xfrm>
                <a:off x="499130" y="2726680"/>
                <a:ext cx="3469827" cy="2037598"/>
                <a:chOff x="48605" y="3487709"/>
                <a:chExt cx="3878078" cy="2342965"/>
              </a:xfrm>
            </p:grpSpPr>
            <p:grpSp>
              <p:nvGrpSpPr>
                <p:cNvPr id="18" name="Gruppo 17"/>
                <p:cNvGrpSpPr/>
                <p:nvPr/>
              </p:nvGrpSpPr>
              <p:grpSpPr>
                <a:xfrm>
                  <a:off x="94709" y="3616874"/>
                  <a:ext cx="3831974" cy="1950390"/>
                  <a:chOff x="1285473" y="-111"/>
                  <a:chExt cx="4060420" cy="2099933"/>
                </a:xfrm>
              </p:grpSpPr>
              <p:pic>
                <p:nvPicPr>
                  <p:cNvPr id="16" name="Immagine 1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32939" y="-111"/>
                    <a:ext cx="1920000" cy="1439999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17" name="Immagine 16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43510" y="3374"/>
                    <a:ext cx="1920000" cy="14400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sp>
                <p:nvSpPr>
                  <p:cNvPr id="19" name="CasellaDiTesto 18"/>
                  <p:cNvSpPr txBox="1"/>
                  <p:nvPr/>
                </p:nvSpPr>
                <p:spPr>
                  <a:xfrm>
                    <a:off x="1285473" y="1528267"/>
                    <a:ext cx="4060420" cy="57155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200" dirty="0" smtClean="0"/>
                      <a:t>(</a:t>
                    </a:r>
                    <a:r>
                      <a:rPr lang="it-IT" sz="1200" dirty="0" smtClean="0">
                        <a:solidFill>
                          <a:srgbClr val="00B050"/>
                        </a:solidFill>
                      </a:rPr>
                      <a:t>Q and K band 2° </a:t>
                    </a:r>
                    <a:r>
                      <a:rPr lang="it-IT" sz="1200" dirty="0" err="1" smtClean="0">
                        <a:solidFill>
                          <a:srgbClr val="00B050"/>
                        </a:solidFill>
                      </a:rPr>
                      <a:t>conversion</a:t>
                    </a:r>
                    <a:r>
                      <a:rPr lang="it-IT" sz="1200" dirty="0" smtClean="0">
                        <a:solidFill>
                          <a:srgbClr val="00B050"/>
                        </a:solidFill>
                      </a:rPr>
                      <a:t>  and W band 3° </a:t>
                    </a:r>
                    <a:r>
                      <a:rPr lang="it-IT" sz="1200" dirty="0" err="1" smtClean="0">
                        <a:solidFill>
                          <a:srgbClr val="00B050"/>
                        </a:solidFill>
                      </a:rPr>
                      <a:t>conversion</a:t>
                    </a:r>
                    <a:r>
                      <a:rPr lang="it-IT" sz="1200" dirty="0" smtClean="0"/>
                      <a:t>)</a:t>
                    </a:r>
                    <a:endParaRPr lang="it-IT" sz="1200" dirty="0"/>
                  </a:p>
                </p:txBody>
              </p:sp>
            </p:grpSp>
            <p:sp>
              <p:nvSpPr>
                <p:cNvPr id="25" name="Rettangolo 24"/>
                <p:cNvSpPr/>
                <p:nvPr/>
              </p:nvSpPr>
              <p:spPr>
                <a:xfrm>
                  <a:off x="48605" y="3487709"/>
                  <a:ext cx="3876960" cy="234296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072" name="Gruppo 3071"/>
              <p:cNvGrpSpPr/>
              <p:nvPr/>
            </p:nvGrpSpPr>
            <p:grpSpPr>
              <a:xfrm>
                <a:off x="4287928" y="2777191"/>
                <a:ext cx="4415510" cy="1899251"/>
                <a:chOff x="4067944" y="2636912"/>
                <a:chExt cx="4968552" cy="2304256"/>
              </a:xfrm>
            </p:grpSpPr>
            <p:grpSp>
              <p:nvGrpSpPr>
                <p:cNvPr id="13" name="Gruppo 12"/>
                <p:cNvGrpSpPr/>
                <p:nvPr/>
              </p:nvGrpSpPr>
              <p:grpSpPr>
                <a:xfrm>
                  <a:off x="4152823" y="2753289"/>
                  <a:ext cx="4800002" cy="2136067"/>
                  <a:chOff x="3995936" y="2276872"/>
                  <a:chExt cx="4800002" cy="2136067"/>
                </a:xfrm>
              </p:grpSpPr>
              <p:sp>
                <p:nvSpPr>
                  <p:cNvPr id="10" name="CasellaDiTesto 9"/>
                  <p:cNvSpPr txBox="1"/>
                  <p:nvPr/>
                </p:nvSpPr>
                <p:spPr>
                  <a:xfrm>
                    <a:off x="3995937" y="4076872"/>
                    <a:ext cx="4800001" cy="3360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200" dirty="0" smtClean="0"/>
                      <a:t>(</a:t>
                    </a:r>
                    <a:r>
                      <a:rPr lang="it-IT" sz="1200" dirty="0" smtClean="0">
                        <a:solidFill>
                          <a:srgbClr val="00B050"/>
                        </a:solidFill>
                      </a:rPr>
                      <a:t>W band 2° </a:t>
                    </a:r>
                    <a:r>
                      <a:rPr lang="it-IT" sz="1200" dirty="0" err="1" smtClean="0">
                        <a:solidFill>
                          <a:srgbClr val="00B050"/>
                        </a:solidFill>
                      </a:rPr>
                      <a:t>conversion</a:t>
                    </a:r>
                    <a:r>
                      <a:rPr lang="it-IT" sz="1200" dirty="0" smtClean="0"/>
                      <a:t>)</a:t>
                    </a:r>
                    <a:endParaRPr lang="it-IT" sz="1200" dirty="0"/>
                  </a:p>
                </p:txBody>
              </p:sp>
              <p:pic>
                <p:nvPicPr>
                  <p:cNvPr id="7" name="Immagine 6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95936" y="2276872"/>
                    <a:ext cx="2400000" cy="1800000"/>
                  </a:xfrm>
                  <a:prstGeom prst="rect">
                    <a:avLst/>
                  </a:prstGeom>
                </p:spPr>
              </p:pic>
              <p:pic>
                <p:nvPicPr>
                  <p:cNvPr id="11" name="Immagine 10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95936" y="2276872"/>
                    <a:ext cx="2400000" cy="18000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0" name="Rettangolo 29"/>
                <p:cNvSpPr/>
                <p:nvPr/>
              </p:nvSpPr>
              <p:spPr>
                <a:xfrm>
                  <a:off x="4067944" y="2636912"/>
                  <a:ext cx="4968552" cy="230425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2" name="CasellaDiTesto 1"/>
              <p:cNvSpPr txBox="1"/>
              <p:nvPr/>
            </p:nvSpPr>
            <p:spPr>
              <a:xfrm>
                <a:off x="4362823" y="4134165"/>
                <a:ext cx="5834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smtClean="0"/>
                  <a:t>Front</a:t>
                </a:r>
                <a:endParaRPr lang="it-IT" sz="1200" dirty="0"/>
              </a:p>
            </p:txBody>
          </p:sp>
          <p:sp>
            <p:nvSpPr>
              <p:cNvPr id="32" name="CasellaDiTesto 31"/>
              <p:cNvSpPr txBox="1"/>
              <p:nvPr/>
            </p:nvSpPr>
            <p:spPr>
              <a:xfrm>
                <a:off x="6529198" y="2964153"/>
                <a:ext cx="5834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err="1" smtClean="0"/>
                  <a:t>Rear</a:t>
                </a:r>
                <a:endParaRPr lang="it-IT" sz="1200" dirty="0"/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3328691" y="3890527"/>
                <a:ext cx="5834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err="1" smtClean="0"/>
                  <a:t>Rear</a:t>
                </a:r>
                <a:endParaRPr lang="it-IT" sz="1200" dirty="0"/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560728" y="3844786"/>
                <a:ext cx="5834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smtClean="0"/>
                  <a:t>Front</a:t>
                </a:r>
                <a:endParaRPr lang="it-IT" sz="1200" dirty="0"/>
              </a:p>
            </p:txBody>
          </p:sp>
        </p:grpSp>
        <p:grpSp>
          <p:nvGrpSpPr>
            <p:cNvPr id="5" name="Gruppo 4"/>
            <p:cNvGrpSpPr/>
            <p:nvPr/>
          </p:nvGrpSpPr>
          <p:grpSpPr>
            <a:xfrm>
              <a:off x="292542" y="592128"/>
              <a:ext cx="8637260" cy="2044784"/>
              <a:chOff x="292542" y="592128"/>
              <a:chExt cx="8637260" cy="2044784"/>
            </a:xfrm>
          </p:grpSpPr>
          <p:grpSp>
            <p:nvGrpSpPr>
              <p:cNvPr id="31" name="Gruppo 30"/>
              <p:cNvGrpSpPr/>
              <p:nvPr/>
            </p:nvGrpSpPr>
            <p:grpSpPr>
              <a:xfrm>
                <a:off x="3599580" y="620688"/>
                <a:ext cx="3031384" cy="2016224"/>
                <a:chOff x="5069008" y="260648"/>
                <a:chExt cx="3031384" cy="2016224"/>
              </a:xfrm>
            </p:grpSpPr>
            <p:grpSp>
              <p:nvGrpSpPr>
                <p:cNvPr id="14" name="Gruppo 13"/>
                <p:cNvGrpSpPr/>
                <p:nvPr/>
              </p:nvGrpSpPr>
              <p:grpSpPr>
                <a:xfrm>
                  <a:off x="5107021" y="353365"/>
                  <a:ext cx="2993371" cy="1830593"/>
                  <a:chOff x="5107021" y="353365"/>
                  <a:chExt cx="2993371" cy="1830593"/>
                </a:xfrm>
              </p:grpSpPr>
              <p:pic>
                <p:nvPicPr>
                  <p:cNvPr id="307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021" y="353365"/>
                    <a:ext cx="2891605" cy="15451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" name="CasellaDiTesto 5"/>
                  <p:cNvSpPr txBox="1"/>
                  <p:nvPr/>
                </p:nvSpPr>
                <p:spPr>
                  <a:xfrm>
                    <a:off x="5107021" y="1906959"/>
                    <a:ext cx="299337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200" b="1" dirty="0" smtClean="0"/>
                      <a:t>18-26 </a:t>
                    </a:r>
                    <a:r>
                      <a:rPr lang="it-IT" sz="1200" dirty="0" smtClean="0"/>
                      <a:t>GHz to 6-8 GHz (</a:t>
                    </a:r>
                    <a:r>
                      <a:rPr lang="it-IT" sz="1200" dirty="0" smtClean="0">
                        <a:solidFill>
                          <a:srgbClr val="00B050"/>
                        </a:solidFill>
                      </a:rPr>
                      <a:t>K band 1° </a:t>
                    </a:r>
                    <a:r>
                      <a:rPr lang="it-IT" sz="1200" dirty="0" err="1" smtClean="0">
                        <a:solidFill>
                          <a:srgbClr val="00B050"/>
                        </a:solidFill>
                      </a:rPr>
                      <a:t>conversion</a:t>
                    </a:r>
                    <a:r>
                      <a:rPr lang="it-IT" sz="1200" dirty="0" smtClean="0"/>
                      <a:t>)</a:t>
                    </a:r>
                    <a:endParaRPr lang="it-IT" sz="1200" dirty="0"/>
                  </a:p>
                </p:txBody>
              </p:sp>
            </p:grpSp>
            <p:sp>
              <p:nvSpPr>
                <p:cNvPr id="28" name="Rettangolo 27"/>
                <p:cNvSpPr/>
                <p:nvPr/>
              </p:nvSpPr>
              <p:spPr>
                <a:xfrm>
                  <a:off x="5069008" y="260648"/>
                  <a:ext cx="2959376" cy="201622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078" name="Gruppo 3077"/>
              <p:cNvGrpSpPr/>
              <p:nvPr/>
            </p:nvGrpSpPr>
            <p:grpSpPr>
              <a:xfrm>
                <a:off x="6851188" y="842228"/>
                <a:ext cx="2078614" cy="1680285"/>
                <a:chOff x="6851188" y="842228"/>
                <a:chExt cx="2078614" cy="1680285"/>
              </a:xfrm>
            </p:grpSpPr>
            <p:sp>
              <p:nvSpPr>
                <p:cNvPr id="3076" name="Rettangolo 3075"/>
                <p:cNvSpPr/>
                <p:nvPr/>
              </p:nvSpPr>
              <p:spPr>
                <a:xfrm>
                  <a:off x="6851188" y="842228"/>
                  <a:ext cx="2065210" cy="121862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dirty="0" smtClean="0">
                      <a:solidFill>
                        <a:schemeClr val="tx1"/>
                      </a:solidFill>
                    </a:rPr>
                    <a:t>W-CONV</a:t>
                  </a:r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77" name="CasellaDiTesto 3076"/>
                <p:cNvSpPr txBox="1"/>
                <p:nvPr/>
              </p:nvSpPr>
              <p:spPr>
                <a:xfrm>
                  <a:off x="6851188" y="2060848"/>
                  <a:ext cx="20786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dirty="0" smtClean="0"/>
                    <a:t>75-110 GHz 1° </a:t>
                  </a:r>
                  <a:r>
                    <a:rPr lang="it-IT" sz="1200" dirty="0" err="1" smtClean="0"/>
                    <a:t>conv</a:t>
                  </a:r>
                  <a:r>
                    <a:rPr lang="it-IT" sz="1200" dirty="0" smtClean="0"/>
                    <a:t>. </a:t>
                  </a:r>
                  <a:r>
                    <a:rPr lang="it-IT" sz="1200" dirty="0" err="1" smtClean="0"/>
                    <a:t>as</a:t>
                  </a:r>
                  <a:r>
                    <a:rPr lang="it-IT" sz="1200" dirty="0" smtClean="0"/>
                    <a:t> K band </a:t>
                  </a:r>
                  <a:r>
                    <a:rPr lang="it-IT" sz="1200" dirty="0" err="1" smtClean="0"/>
                    <a:t>technology</a:t>
                  </a:r>
                  <a:endParaRPr lang="it-IT" sz="1200" dirty="0"/>
                </a:p>
              </p:txBody>
            </p:sp>
          </p:grpSp>
          <p:sp>
            <p:nvSpPr>
              <p:cNvPr id="36" name="CasellaDiTesto 35"/>
              <p:cNvSpPr txBox="1"/>
              <p:nvPr/>
            </p:nvSpPr>
            <p:spPr>
              <a:xfrm>
                <a:off x="4223521" y="657562"/>
                <a:ext cx="1068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K-CONV</a:t>
                </a:r>
                <a:endParaRPr lang="it-IT" dirty="0"/>
              </a:p>
            </p:txBody>
          </p:sp>
          <p:grpSp>
            <p:nvGrpSpPr>
              <p:cNvPr id="12" name="Gruppo 11"/>
              <p:cNvGrpSpPr/>
              <p:nvPr/>
            </p:nvGrpSpPr>
            <p:grpSpPr>
              <a:xfrm>
                <a:off x="292542" y="592128"/>
                <a:ext cx="3079492" cy="2016224"/>
                <a:chOff x="323528" y="477874"/>
                <a:chExt cx="3079492" cy="2016224"/>
              </a:xfrm>
            </p:grpSpPr>
            <p:grpSp>
              <p:nvGrpSpPr>
                <p:cNvPr id="4" name="Gruppo 3"/>
                <p:cNvGrpSpPr/>
                <p:nvPr/>
              </p:nvGrpSpPr>
              <p:grpSpPr>
                <a:xfrm>
                  <a:off x="323528" y="652346"/>
                  <a:ext cx="3079492" cy="1763025"/>
                  <a:chOff x="323528" y="652346"/>
                  <a:chExt cx="3079492" cy="1763025"/>
                </a:xfrm>
              </p:grpSpPr>
              <p:sp>
                <p:nvSpPr>
                  <p:cNvPr id="9" name="CasellaDiTesto 8"/>
                  <p:cNvSpPr txBox="1"/>
                  <p:nvPr/>
                </p:nvSpPr>
                <p:spPr>
                  <a:xfrm>
                    <a:off x="323528" y="2138372"/>
                    <a:ext cx="30794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200" b="1" dirty="0" smtClean="0"/>
                      <a:t>33-50 </a:t>
                    </a:r>
                    <a:r>
                      <a:rPr lang="it-IT" sz="1200" dirty="0" smtClean="0"/>
                      <a:t>GHz to 1-18 GHz (</a:t>
                    </a:r>
                    <a:r>
                      <a:rPr lang="it-IT" sz="1200" dirty="0" smtClean="0">
                        <a:solidFill>
                          <a:srgbClr val="00B050"/>
                        </a:solidFill>
                      </a:rPr>
                      <a:t>Q band 1° </a:t>
                    </a:r>
                    <a:r>
                      <a:rPr lang="it-IT" sz="1200" dirty="0" err="1" smtClean="0">
                        <a:solidFill>
                          <a:srgbClr val="00B050"/>
                        </a:solidFill>
                      </a:rPr>
                      <a:t>conversion</a:t>
                    </a:r>
                    <a:r>
                      <a:rPr lang="it-IT" sz="1200" dirty="0" smtClean="0"/>
                      <a:t>)</a:t>
                    </a:r>
                    <a:endParaRPr lang="it-IT" sz="1200" dirty="0"/>
                  </a:p>
                </p:txBody>
              </p:sp>
              <p:pic>
                <p:nvPicPr>
                  <p:cNvPr id="3" name="Immagine 2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0181" y="652346"/>
                    <a:ext cx="1986186" cy="148602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8" name="CasellaDiTesto 37"/>
                <p:cNvSpPr txBox="1"/>
                <p:nvPr/>
              </p:nvSpPr>
              <p:spPr>
                <a:xfrm>
                  <a:off x="870181" y="666082"/>
                  <a:ext cx="10685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>
                      <a:solidFill>
                        <a:srgbClr val="FF0000"/>
                      </a:solidFill>
                    </a:rPr>
                    <a:t>Q</a:t>
                  </a:r>
                  <a:r>
                    <a:rPr lang="it-IT" dirty="0" smtClean="0">
                      <a:solidFill>
                        <a:srgbClr val="FF0000"/>
                      </a:solidFill>
                    </a:rPr>
                    <a:t>-CONV</a:t>
                  </a:r>
                  <a:endParaRPr lang="it-IT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9" name="Rettangolo 38"/>
                <p:cNvSpPr/>
                <p:nvPr/>
              </p:nvSpPr>
              <p:spPr>
                <a:xfrm>
                  <a:off x="352600" y="477874"/>
                  <a:ext cx="2959376" cy="201622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sp>
          <p:nvSpPr>
            <p:cNvPr id="41" name="Rettangolo 40"/>
            <p:cNvSpPr/>
            <p:nvPr/>
          </p:nvSpPr>
          <p:spPr>
            <a:xfrm>
              <a:off x="612630" y="4845535"/>
              <a:ext cx="1871138" cy="137484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7" name="Gruppo 26"/>
            <p:cNvGrpSpPr/>
            <p:nvPr/>
          </p:nvGrpSpPr>
          <p:grpSpPr>
            <a:xfrm>
              <a:off x="3044677" y="4844531"/>
              <a:ext cx="5074662" cy="1542107"/>
              <a:chOff x="3044677" y="4844531"/>
              <a:chExt cx="5074662" cy="1542107"/>
            </a:xfrm>
          </p:grpSpPr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926" y="4844531"/>
                <a:ext cx="2367413" cy="1512000"/>
              </a:xfrm>
              <a:prstGeom prst="rect">
                <a:avLst/>
              </a:prstGeom>
            </p:spPr>
          </p:pic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4677" y="4845534"/>
                <a:ext cx="2573814" cy="1515258"/>
              </a:xfrm>
              <a:prstGeom prst="rect">
                <a:avLst/>
              </a:prstGeom>
            </p:spPr>
          </p:pic>
          <p:sp>
            <p:nvSpPr>
              <p:cNvPr id="40" name="CasellaDiTesto 39"/>
              <p:cNvSpPr txBox="1"/>
              <p:nvPr/>
            </p:nvSpPr>
            <p:spPr>
              <a:xfrm>
                <a:off x="4272714" y="6109639"/>
                <a:ext cx="20911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 smtClean="0"/>
                  <a:t>LO </a:t>
                </a:r>
                <a:r>
                  <a:rPr lang="it-IT" sz="1200" dirty="0" err="1" smtClean="0"/>
                  <a:t>Distributors</a:t>
                </a:r>
                <a:r>
                  <a:rPr lang="it-IT" sz="1200" dirty="0" smtClean="0"/>
                  <a:t> (up to 18 GHz)</a:t>
                </a:r>
                <a:endParaRPr lang="it-IT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621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231740" y="6025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ITALIAN TELESCOPES AVAILABILITY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7310" y="5910484"/>
            <a:ext cx="617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Medicina: no </a:t>
            </a:r>
            <a:r>
              <a:rPr lang="it-IT" dirty="0" err="1" smtClean="0"/>
              <a:t>active</a:t>
            </a:r>
            <a:r>
              <a:rPr lang="it-IT" dirty="0" smtClean="0"/>
              <a:t> </a:t>
            </a:r>
            <a:r>
              <a:rPr lang="it-IT" dirty="0" err="1" smtClean="0"/>
              <a:t>surface</a:t>
            </a:r>
            <a:r>
              <a:rPr lang="it-IT" dirty="0" smtClean="0"/>
              <a:t>; </a:t>
            </a:r>
            <a:r>
              <a:rPr lang="it-IT" dirty="0" err="1" smtClean="0"/>
              <a:t>max</a:t>
            </a:r>
            <a:r>
              <a:rPr lang="it-IT" dirty="0" smtClean="0"/>
              <a:t> </a:t>
            </a:r>
            <a:r>
              <a:rPr lang="it-IT" dirty="0" err="1" smtClean="0"/>
              <a:t>operating</a:t>
            </a:r>
            <a:r>
              <a:rPr lang="it-IT" dirty="0" smtClean="0"/>
              <a:t> </a:t>
            </a:r>
            <a:r>
              <a:rPr lang="it-IT" dirty="0" err="1" smtClean="0"/>
              <a:t>frequency</a:t>
            </a:r>
            <a:r>
              <a:rPr lang="it-IT" dirty="0" smtClean="0"/>
              <a:t> = 26GHz</a:t>
            </a:r>
            <a:endParaRPr lang="it-IT" dirty="0"/>
          </a:p>
        </p:txBody>
      </p:sp>
      <p:grpSp>
        <p:nvGrpSpPr>
          <p:cNvPr id="16" name="Gruppo 15"/>
          <p:cNvGrpSpPr/>
          <p:nvPr/>
        </p:nvGrpSpPr>
        <p:grpSpPr>
          <a:xfrm>
            <a:off x="323526" y="3543087"/>
            <a:ext cx="8687891" cy="2169332"/>
            <a:chOff x="323526" y="3543087"/>
            <a:chExt cx="8687891" cy="2169332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14" y="3912419"/>
              <a:ext cx="5728000" cy="1800000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>
              <a:off x="323526" y="3543087"/>
              <a:ext cx="8687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Noto: </a:t>
              </a:r>
              <a:r>
                <a:rPr lang="it-IT" dirty="0" err="1"/>
                <a:t>active</a:t>
              </a:r>
              <a:r>
                <a:rPr lang="it-IT" dirty="0"/>
                <a:t> </a:t>
              </a:r>
              <a:r>
                <a:rPr lang="it-IT" dirty="0" err="1"/>
                <a:t>surface</a:t>
              </a:r>
              <a:r>
                <a:rPr lang="it-IT" dirty="0"/>
                <a:t> </a:t>
              </a:r>
              <a:r>
                <a:rPr lang="it-IT" dirty="0" err="1"/>
                <a:t>equipped</a:t>
              </a:r>
              <a:r>
                <a:rPr lang="it-IT" dirty="0"/>
                <a:t>; </a:t>
              </a:r>
              <a:r>
                <a:rPr lang="it-IT" dirty="0" err="1"/>
                <a:t>overall</a:t>
              </a:r>
              <a:r>
                <a:rPr lang="it-IT" dirty="0"/>
                <a:t> </a:t>
              </a:r>
              <a:r>
                <a:rPr lang="it-IT" dirty="0" err="1"/>
                <a:t>surface</a:t>
              </a:r>
              <a:r>
                <a:rPr lang="it-IT" dirty="0"/>
                <a:t> </a:t>
              </a:r>
              <a:r>
                <a:rPr lang="it-IT" dirty="0" err="1"/>
                <a:t>accuracy</a:t>
              </a:r>
              <a:r>
                <a:rPr lang="it-IT" dirty="0"/>
                <a:t> </a:t>
              </a:r>
              <a:r>
                <a:rPr lang="it-IT" dirty="0" err="1"/>
                <a:t>today</a:t>
              </a:r>
              <a:r>
                <a:rPr lang="it-IT" dirty="0"/>
                <a:t> ≈ 400</a:t>
              </a:r>
              <a:r>
                <a:rPr lang="el-GR" dirty="0"/>
                <a:t>μ</a:t>
              </a:r>
              <a:r>
                <a:rPr lang="it-IT" dirty="0" smtClean="0"/>
                <a:t>m; </a:t>
              </a:r>
              <a:r>
                <a:rPr lang="it-IT" dirty="0" err="1"/>
                <a:t>possible</a:t>
              </a:r>
              <a:r>
                <a:rPr lang="it-IT" dirty="0"/>
                <a:t> ≈ 200</a:t>
              </a:r>
              <a:r>
                <a:rPr lang="el-GR" dirty="0"/>
                <a:t> μ</a:t>
              </a:r>
              <a:r>
                <a:rPr lang="it-IT" dirty="0"/>
                <a:t>m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6156176" y="4149080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K and Q </a:t>
              </a:r>
              <a:r>
                <a:rPr lang="it-IT" dirty="0" err="1" smtClean="0"/>
                <a:t>bands</a:t>
              </a:r>
              <a:r>
                <a:rPr lang="it-IT" dirty="0" smtClean="0"/>
                <a:t> </a:t>
              </a:r>
              <a:r>
                <a:rPr lang="it-IT" dirty="0" err="1" smtClean="0"/>
                <a:t>available</a:t>
              </a:r>
              <a:endParaRPr lang="it-IT" dirty="0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126317" y="977888"/>
            <a:ext cx="7144847" cy="2384113"/>
            <a:chOff x="-73575" y="917099"/>
            <a:chExt cx="7168301" cy="2384113"/>
          </a:xfrm>
        </p:grpSpPr>
        <p:graphicFrame>
          <p:nvGraphicFramePr>
            <p:cNvPr id="6" name="Grafico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14688627"/>
                </p:ext>
              </p:extLst>
            </p:nvPr>
          </p:nvGraphicFramePr>
          <p:xfrm>
            <a:off x="-73575" y="917099"/>
            <a:ext cx="4014192" cy="23831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7" name="Immagine 6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0991" y="918012"/>
              <a:ext cx="3213735" cy="2383200"/>
            </a:xfrm>
            <a:prstGeom prst="rect">
              <a:avLst/>
            </a:prstGeom>
            <a:noFill/>
          </p:spPr>
        </p:pic>
      </p:grpSp>
      <p:grpSp>
        <p:nvGrpSpPr>
          <p:cNvPr id="11" name="Gruppo 10"/>
          <p:cNvGrpSpPr/>
          <p:nvPr/>
        </p:nvGrpSpPr>
        <p:grpSpPr>
          <a:xfrm>
            <a:off x="107504" y="571345"/>
            <a:ext cx="9036496" cy="2688129"/>
            <a:chOff x="107504" y="571345"/>
            <a:chExt cx="9036496" cy="2688129"/>
          </a:xfrm>
        </p:grpSpPr>
        <p:sp>
          <p:nvSpPr>
            <p:cNvPr id="8" name="CasellaDiTesto 7"/>
            <p:cNvSpPr txBox="1"/>
            <p:nvPr/>
          </p:nvSpPr>
          <p:spPr>
            <a:xfrm>
              <a:off x="107504" y="571345"/>
              <a:ext cx="8253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SRT: </a:t>
              </a:r>
              <a:r>
                <a:rPr lang="it-IT" dirty="0" err="1"/>
                <a:t>active</a:t>
              </a:r>
              <a:r>
                <a:rPr lang="it-IT" dirty="0"/>
                <a:t> </a:t>
              </a:r>
              <a:r>
                <a:rPr lang="it-IT" dirty="0" err="1"/>
                <a:t>surface</a:t>
              </a:r>
              <a:r>
                <a:rPr lang="it-IT" dirty="0"/>
                <a:t> </a:t>
              </a:r>
              <a:r>
                <a:rPr lang="it-IT" dirty="0" err="1"/>
                <a:t>equipped</a:t>
              </a:r>
              <a:r>
                <a:rPr lang="it-IT" dirty="0"/>
                <a:t>; </a:t>
              </a:r>
              <a:r>
                <a:rPr lang="it-IT" dirty="0" err="1"/>
                <a:t>overall</a:t>
              </a:r>
              <a:r>
                <a:rPr lang="it-IT" dirty="0"/>
                <a:t> </a:t>
              </a:r>
              <a:r>
                <a:rPr lang="it-IT" dirty="0" err="1"/>
                <a:t>surface</a:t>
              </a:r>
              <a:r>
                <a:rPr lang="it-IT" dirty="0"/>
                <a:t> </a:t>
              </a:r>
              <a:r>
                <a:rPr lang="it-IT" dirty="0" err="1"/>
                <a:t>accuracy</a:t>
              </a:r>
              <a:r>
                <a:rPr lang="it-IT" dirty="0"/>
                <a:t> </a:t>
              </a:r>
              <a:r>
                <a:rPr lang="it-IT" dirty="0" err="1"/>
                <a:t>today</a:t>
              </a:r>
              <a:r>
                <a:rPr lang="it-IT" dirty="0"/>
                <a:t> = 300</a:t>
              </a:r>
              <a:r>
                <a:rPr lang="el-GR" dirty="0"/>
                <a:t>μ</a:t>
              </a:r>
              <a:r>
                <a:rPr lang="it-IT" dirty="0"/>
                <a:t>m; future ≈ 180</a:t>
              </a:r>
              <a:r>
                <a:rPr lang="el-GR" dirty="0"/>
                <a:t>μ</a:t>
              </a:r>
              <a:r>
                <a:rPr lang="it-IT" dirty="0"/>
                <a:t>m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7092280" y="1782146"/>
              <a:ext cx="205172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-K band </a:t>
              </a:r>
              <a:r>
                <a:rPr lang="it-IT" dirty="0" err="1" smtClean="0"/>
                <a:t>available</a:t>
              </a:r>
              <a:r>
                <a:rPr lang="it-IT" dirty="0" smtClean="0"/>
                <a:t>,</a:t>
              </a:r>
            </a:p>
            <a:p>
              <a:r>
                <a:rPr lang="it-IT" dirty="0" smtClean="0"/>
                <a:t>-Q band under </a:t>
              </a:r>
              <a:r>
                <a:rPr lang="it-IT" dirty="0" err="1" smtClean="0"/>
                <a:t>construction</a:t>
              </a:r>
              <a:endParaRPr lang="it-IT" dirty="0"/>
            </a:p>
            <a:p>
              <a:r>
                <a:rPr lang="it-IT" dirty="0" smtClean="0"/>
                <a:t>-W band under </a:t>
              </a:r>
              <a:r>
                <a:rPr lang="it-IT" smtClean="0"/>
                <a:t>implementation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414473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827584" y="6025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TRI-FEED ASSEMBLING AND PERFORMANCE ESTIMATION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ERATec - Firenze October 5-7, 2015</a:t>
            </a:r>
            <a:endParaRPr lang="it-IT"/>
          </a:p>
        </p:txBody>
      </p:sp>
      <p:grpSp>
        <p:nvGrpSpPr>
          <p:cNvPr id="27" name="Gruppo 26"/>
          <p:cNvGrpSpPr/>
          <p:nvPr/>
        </p:nvGrpSpPr>
        <p:grpSpPr>
          <a:xfrm>
            <a:off x="370506" y="993025"/>
            <a:ext cx="2299096" cy="4339392"/>
            <a:chOff x="448921" y="1910089"/>
            <a:chExt cx="2299096" cy="4339392"/>
          </a:xfrm>
        </p:grpSpPr>
        <p:sp>
          <p:nvSpPr>
            <p:cNvPr id="30" name="Rettangolo 29"/>
            <p:cNvSpPr/>
            <p:nvPr/>
          </p:nvSpPr>
          <p:spPr>
            <a:xfrm>
              <a:off x="1122950" y="2194138"/>
              <a:ext cx="1546652" cy="19442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1"/>
                  </a:solidFill>
                </a:rPr>
                <a:t>Tri-</a:t>
              </a:r>
              <a:r>
                <a:rPr lang="it-IT" sz="1400" dirty="0" err="1" smtClean="0">
                  <a:solidFill>
                    <a:schemeClr val="tx1"/>
                  </a:solidFill>
                </a:rPr>
                <a:t>feed</a:t>
              </a:r>
              <a:endParaRPr lang="it-IT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it-IT" sz="1400" dirty="0" smtClean="0">
                  <a:solidFill>
                    <a:schemeClr val="tx1"/>
                  </a:solidFill>
                </a:rPr>
                <a:t>22/44/86 GHz</a:t>
              </a:r>
            </a:p>
            <a:p>
              <a:pPr algn="ctr"/>
              <a:r>
                <a:rPr lang="it-IT" sz="1400" b="1" dirty="0" err="1" smtClean="0">
                  <a:solidFill>
                    <a:schemeClr val="tx1"/>
                  </a:solidFill>
                </a:rPr>
                <a:t>Cryostat</a:t>
              </a:r>
              <a:endParaRPr lang="it-IT" sz="1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it-IT" sz="1400" dirty="0" smtClean="0">
                  <a:solidFill>
                    <a:schemeClr val="tx1"/>
                  </a:solidFill>
                </a:rPr>
                <a:t>(</a:t>
              </a:r>
              <a:r>
                <a:rPr lang="it-IT" sz="1400" dirty="0" err="1">
                  <a:solidFill>
                    <a:schemeClr val="tx1"/>
                  </a:solidFill>
                </a:rPr>
                <a:t>includes</a:t>
              </a:r>
              <a:r>
                <a:rPr lang="it-IT" sz="1400" dirty="0">
                  <a:solidFill>
                    <a:schemeClr val="tx1"/>
                  </a:solidFill>
                </a:rPr>
                <a:t> 1° </a:t>
              </a:r>
              <a:r>
                <a:rPr lang="it-IT" sz="1400" dirty="0" err="1">
                  <a:solidFill>
                    <a:schemeClr val="tx1"/>
                  </a:solidFill>
                </a:rPr>
                <a:t>conv</a:t>
              </a:r>
              <a:r>
                <a:rPr lang="it-IT" sz="1400" dirty="0">
                  <a:solidFill>
                    <a:schemeClr val="tx1"/>
                  </a:solidFill>
                </a:rPr>
                <a:t>, </a:t>
              </a:r>
              <a:r>
                <a:rPr lang="it-IT" sz="1400" dirty="0" err="1">
                  <a:solidFill>
                    <a:schemeClr val="tx1"/>
                  </a:solidFill>
                </a:rPr>
                <a:t>cal</a:t>
              </a:r>
              <a:r>
                <a:rPr lang="it-IT" sz="1400" dirty="0">
                  <a:solidFill>
                    <a:schemeClr val="tx1"/>
                  </a:solidFill>
                </a:rPr>
                <a:t> </a:t>
              </a:r>
              <a:r>
                <a:rPr lang="it-IT" sz="1400" dirty="0" err="1">
                  <a:solidFill>
                    <a:schemeClr val="tx1"/>
                  </a:solidFill>
                </a:rPr>
                <a:t>injection</a:t>
              </a:r>
              <a:r>
                <a:rPr lang="it-IT" sz="1400" dirty="0">
                  <a:solidFill>
                    <a:schemeClr val="tx1"/>
                  </a:solidFill>
                </a:rPr>
                <a:t> and LO </a:t>
              </a:r>
              <a:r>
                <a:rPr lang="it-IT" sz="1400" dirty="0" err="1">
                  <a:solidFill>
                    <a:schemeClr val="tx1"/>
                  </a:solidFill>
                </a:rPr>
                <a:t>distribution</a:t>
              </a:r>
              <a:r>
                <a:rPr lang="it-IT" sz="1400" dirty="0" smtClean="0">
                  <a:solidFill>
                    <a:schemeClr val="tx1"/>
                  </a:solidFill>
                </a:rPr>
                <a:t>)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32" name="Gruppo 31"/>
            <p:cNvGrpSpPr/>
            <p:nvPr/>
          </p:nvGrpSpPr>
          <p:grpSpPr>
            <a:xfrm>
              <a:off x="448921" y="1910089"/>
              <a:ext cx="2299096" cy="4339392"/>
              <a:chOff x="-9568239" y="-1530755"/>
              <a:chExt cx="3619512" cy="6428705"/>
            </a:xfrm>
          </p:grpSpPr>
          <p:cxnSp>
            <p:nvCxnSpPr>
              <p:cNvPr id="37" name="Connettore 1 36"/>
              <p:cNvCxnSpPr/>
              <p:nvPr/>
            </p:nvCxnSpPr>
            <p:spPr>
              <a:xfrm flipH="1">
                <a:off x="-9018608" y="1758788"/>
                <a:ext cx="36004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 flipH="1">
                <a:off x="-8968960" y="4251889"/>
                <a:ext cx="36004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2 38"/>
              <p:cNvCxnSpPr/>
              <p:nvPr/>
            </p:nvCxnSpPr>
            <p:spPr>
              <a:xfrm>
                <a:off x="-8901368" y="1758788"/>
                <a:ext cx="0" cy="24931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CasellaDiTesto 39"/>
              <p:cNvSpPr txBox="1"/>
              <p:nvPr/>
            </p:nvSpPr>
            <p:spPr>
              <a:xfrm>
                <a:off x="-9506962" y="2798863"/>
                <a:ext cx="836778" cy="410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smtClean="0"/>
                  <a:t>600</a:t>
                </a:r>
                <a:endParaRPr lang="it-IT" sz="1200" dirty="0"/>
              </a:p>
            </p:txBody>
          </p:sp>
          <p:sp>
            <p:nvSpPr>
              <p:cNvPr id="41" name="CasellaDiTesto 40"/>
              <p:cNvSpPr txBox="1"/>
              <p:nvPr/>
            </p:nvSpPr>
            <p:spPr>
              <a:xfrm>
                <a:off x="-7638081" y="4487583"/>
                <a:ext cx="696879" cy="410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smtClean="0"/>
                  <a:t>480</a:t>
                </a:r>
                <a:endParaRPr lang="it-IT" sz="1200" dirty="0"/>
              </a:p>
            </p:txBody>
          </p:sp>
          <p:cxnSp>
            <p:nvCxnSpPr>
              <p:cNvPr id="42" name="Connettore 1 41"/>
              <p:cNvCxnSpPr/>
              <p:nvPr/>
            </p:nvCxnSpPr>
            <p:spPr>
              <a:xfrm>
                <a:off x="-8608919" y="4251889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>
                <a:off x="-5974485" y="4278388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2 48"/>
              <p:cNvCxnSpPr/>
              <p:nvPr/>
            </p:nvCxnSpPr>
            <p:spPr>
              <a:xfrm>
                <a:off x="-8587288" y="4487583"/>
                <a:ext cx="263856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asellaDiTesto 49"/>
              <p:cNvSpPr txBox="1"/>
              <p:nvPr/>
            </p:nvSpPr>
            <p:spPr>
              <a:xfrm>
                <a:off x="-7840886" y="-1530755"/>
                <a:ext cx="1145754" cy="410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smtClean="0"/>
                  <a:t>400mm</a:t>
                </a:r>
                <a:endParaRPr lang="it-IT" sz="1200" dirty="0"/>
              </a:p>
            </p:txBody>
          </p:sp>
          <p:cxnSp>
            <p:nvCxnSpPr>
              <p:cNvPr id="51" name="Connettore 2 50"/>
              <p:cNvCxnSpPr/>
              <p:nvPr/>
            </p:nvCxnSpPr>
            <p:spPr>
              <a:xfrm>
                <a:off x="-8901369" y="-1109944"/>
                <a:ext cx="0" cy="285306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2 51"/>
              <p:cNvCxnSpPr/>
              <p:nvPr/>
            </p:nvCxnSpPr>
            <p:spPr>
              <a:xfrm>
                <a:off x="-8507102" y="-1199853"/>
                <a:ext cx="243492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CasellaDiTesto 52"/>
              <p:cNvSpPr txBox="1"/>
              <p:nvPr/>
            </p:nvSpPr>
            <p:spPr>
              <a:xfrm>
                <a:off x="-9568239" y="74896"/>
                <a:ext cx="729651" cy="410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/>
                  <a:t>6</a:t>
                </a:r>
                <a:r>
                  <a:rPr lang="it-IT" sz="1200" dirty="0" smtClean="0"/>
                  <a:t>50</a:t>
                </a:r>
                <a:endParaRPr lang="it-IT" sz="1200" dirty="0"/>
              </a:p>
            </p:txBody>
          </p:sp>
          <p:sp>
            <p:nvSpPr>
              <p:cNvPr id="54" name="Rettangolo 53"/>
              <p:cNvSpPr/>
              <p:nvPr/>
            </p:nvSpPr>
            <p:spPr>
              <a:xfrm>
                <a:off x="-8608919" y="1770366"/>
                <a:ext cx="2638561" cy="248152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400" dirty="0" err="1" smtClean="0">
                    <a:solidFill>
                      <a:schemeClr val="tx1"/>
                    </a:solidFill>
                  </a:rPr>
                  <a:t>Conversions</a:t>
                </a:r>
                <a:r>
                  <a:rPr lang="it-IT" sz="1400" dirty="0" smtClean="0">
                    <a:solidFill>
                      <a:schemeClr val="tx1"/>
                    </a:solidFill>
                  </a:rPr>
                  <a:t>, Control, </a:t>
                </a:r>
                <a:r>
                  <a:rPr lang="it-IT" sz="1400" dirty="0" err="1" smtClean="0">
                    <a:solidFill>
                      <a:schemeClr val="tx1"/>
                    </a:solidFill>
                  </a:rPr>
                  <a:t>LNA’s</a:t>
                </a:r>
                <a:r>
                  <a:rPr lang="it-IT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</a:rPr>
                  <a:t>power</a:t>
                </a:r>
                <a:r>
                  <a:rPr lang="it-IT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1400" dirty="0" err="1" smtClean="0">
                    <a:solidFill>
                      <a:schemeClr val="tx1"/>
                    </a:solidFill>
                  </a:rPr>
                  <a:t>supply</a:t>
                </a:r>
                <a:r>
                  <a:rPr lang="it-IT" sz="1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it-IT" sz="1400" dirty="0" err="1" smtClean="0">
                    <a:solidFill>
                      <a:schemeClr val="tx1"/>
                    </a:solidFill>
                  </a:rPr>
                  <a:t>LOs</a:t>
                </a:r>
                <a:r>
                  <a:rPr lang="it-IT" sz="1400" dirty="0" smtClean="0">
                    <a:solidFill>
                      <a:schemeClr val="tx1"/>
                    </a:solidFill>
                  </a:rPr>
                  <a:t> distributor,</a:t>
                </a:r>
              </a:p>
              <a:p>
                <a:pPr algn="ctr"/>
                <a:r>
                  <a:rPr lang="it-IT" sz="1400" dirty="0" smtClean="0">
                    <a:solidFill>
                      <a:schemeClr val="tx1"/>
                    </a:solidFill>
                  </a:rPr>
                  <a:t>……</a:t>
                </a:r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3" name="Connettore 1 32"/>
            <p:cNvCxnSpPr/>
            <p:nvPr/>
          </p:nvCxnSpPr>
          <p:spPr>
            <a:xfrm>
              <a:off x="2669603" y="2055638"/>
              <a:ext cx="0" cy="19442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>
              <a:off x="1122950" y="2036238"/>
              <a:ext cx="0" cy="19442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H="1">
              <a:off x="868877" y="2187088"/>
              <a:ext cx="2286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208179"/>
              </p:ext>
            </p:extLst>
          </p:nvPr>
        </p:nvGraphicFramePr>
        <p:xfrm>
          <a:off x="3312083" y="977857"/>
          <a:ext cx="54720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  <a:gridCol w="648000"/>
                <a:gridCol w="648000"/>
                <a:gridCol w="720000"/>
                <a:gridCol w="648000"/>
                <a:gridCol w="648000"/>
                <a:gridCol w="720000"/>
              </a:tblGrid>
              <a:tr h="370840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SRT</a:t>
                      </a:r>
                      <a:endParaRPr lang="it-IT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Noto (or </a:t>
                      </a:r>
                      <a:r>
                        <a:rPr lang="it-IT" sz="1400" dirty="0" err="1" smtClean="0"/>
                        <a:t>Med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upgraded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13mm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7mm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3.5mm</a:t>
                      </a: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13mm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7mm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3.5mm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Band (GHz)</a:t>
                      </a: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aseline="0" dirty="0" smtClean="0"/>
                        <a:t>18-26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aseline="0" dirty="0" smtClean="0"/>
                        <a:t>33-50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aseline="0" dirty="0" smtClean="0"/>
                        <a:t>75-110</a:t>
                      </a:r>
                      <a:endParaRPr lang="it-IT" sz="1400" baseline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aseline="0" dirty="0" smtClean="0"/>
                        <a:t>18-26</a:t>
                      </a:r>
                      <a:endParaRPr lang="it-IT" sz="14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aseline="0" dirty="0" smtClean="0"/>
                        <a:t>33-50</a:t>
                      </a:r>
                      <a:endParaRPr lang="it-IT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smtClean="0"/>
                        <a:t>75-110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Tsys</a:t>
                      </a:r>
                      <a:r>
                        <a:rPr lang="it-IT" sz="1400" dirty="0" smtClean="0"/>
                        <a:t> (K, </a:t>
                      </a:r>
                      <a:r>
                        <a:rPr lang="it-IT" sz="1400" dirty="0" err="1" smtClean="0"/>
                        <a:t>zenith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70</a:t>
                      </a:r>
                      <a:r>
                        <a:rPr lang="it-IT" sz="1400" baseline="30000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aseline="0" dirty="0" smtClean="0"/>
                        <a:t>110</a:t>
                      </a:r>
                      <a:r>
                        <a:rPr lang="it-IT" sz="1400" baseline="30000" dirty="0" smtClean="0"/>
                        <a:t>4</a:t>
                      </a:r>
                      <a:endParaRPr lang="it-IT" sz="1400" baseline="30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65</a:t>
                      </a:r>
                      <a:r>
                        <a:rPr lang="it-IT" sz="1400" baseline="30000" dirty="0" smtClean="0"/>
                        <a:t>5</a:t>
                      </a:r>
                      <a:endParaRPr lang="it-IT" sz="140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60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smtClean="0"/>
                        <a:t>110</a:t>
                      </a:r>
                      <a:r>
                        <a:rPr lang="it-IT" sz="1400" baseline="30000" dirty="0" smtClean="0"/>
                        <a:t>4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G (K/</a:t>
                      </a:r>
                      <a:r>
                        <a:rPr lang="it-IT" sz="1400" dirty="0" err="1" smtClean="0"/>
                        <a:t>Jy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0.66</a:t>
                      </a:r>
                      <a:r>
                        <a:rPr lang="it-IT" sz="1400" baseline="30000" dirty="0" smtClean="0"/>
                        <a:t>1</a:t>
                      </a:r>
                      <a:endParaRPr lang="it-IT" sz="140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0.5</a:t>
                      </a:r>
                      <a:r>
                        <a:rPr lang="it-IT" sz="1400" baseline="30000" dirty="0" smtClean="0"/>
                        <a:t>2</a:t>
                      </a:r>
                      <a:endParaRPr lang="it-IT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0.19</a:t>
                      </a:r>
                      <a:r>
                        <a:rPr lang="it-IT" sz="1400" baseline="30000" dirty="0" smtClean="0"/>
                        <a:t>3</a:t>
                      </a:r>
                      <a:endParaRPr lang="it-IT" sz="1400" baseline="30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0.15</a:t>
                      </a:r>
                      <a:r>
                        <a:rPr lang="it-IT" sz="1400" baseline="30000" dirty="0" smtClean="0"/>
                        <a:t>6</a:t>
                      </a:r>
                      <a:endParaRPr lang="it-IT" sz="140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0.14</a:t>
                      </a:r>
                      <a:r>
                        <a:rPr lang="it-IT" sz="1400" baseline="30000" dirty="0" smtClean="0"/>
                        <a:t>6</a:t>
                      </a:r>
                      <a:endParaRPr lang="it-IT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0.1</a:t>
                      </a:r>
                      <a:r>
                        <a:rPr lang="it-IT" sz="1400" baseline="30000" dirty="0" smtClean="0"/>
                        <a:t>6</a:t>
                      </a:r>
                      <a:endParaRPr lang="it-IT" sz="1400" baseline="30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SEFD (</a:t>
                      </a:r>
                      <a:r>
                        <a:rPr lang="it-IT" sz="1400" dirty="0" err="1" smtClean="0"/>
                        <a:t>Jy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106</a:t>
                      </a:r>
                      <a:endParaRPr lang="it-IT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120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579</a:t>
                      </a:r>
                      <a:endParaRPr lang="it-IT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433</a:t>
                      </a:r>
                      <a:endParaRPr lang="it-IT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428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1100</a:t>
                      </a:r>
                      <a:endParaRPr lang="it-IT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Crosspol</a:t>
                      </a:r>
                      <a:r>
                        <a:rPr lang="it-IT" sz="1400" dirty="0" smtClean="0"/>
                        <a:t>, D-</a:t>
                      </a:r>
                      <a:r>
                        <a:rPr lang="it-IT" sz="1400" dirty="0" err="1" smtClean="0"/>
                        <a:t>term</a:t>
                      </a:r>
                      <a:endParaRPr lang="it-IT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≈ 2%</a:t>
                      </a:r>
                      <a:endParaRPr lang="it-IT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</a:tr>
              <a:tr h="2304000">
                <a:tc gridSpan="7">
                  <a:txBody>
                    <a:bodyPr/>
                    <a:lstStyle/>
                    <a:p>
                      <a:r>
                        <a:rPr lang="it-IT" sz="1400" dirty="0" smtClean="0"/>
                        <a:t>NOTES</a:t>
                      </a:r>
                    </a:p>
                    <a:p>
                      <a:endParaRPr lang="it-IT" sz="800" dirty="0" smtClean="0"/>
                    </a:p>
                    <a:p>
                      <a:r>
                        <a:rPr lang="it-IT" sz="1400" dirty="0" smtClean="0"/>
                        <a:t>0: </a:t>
                      </a:r>
                      <a:r>
                        <a:rPr lang="it-IT" sz="1400" dirty="0" err="1" smtClean="0"/>
                        <a:t>Measured</a:t>
                      </a:r>
                      <a:r>
                        <a:rPr lang="it-IT" sz="1400" dirty="0" smtClean="0"/>
                        <a:t> (</a:t>
                      </a:r>
                      <a:r>
                        <a:rPr lang="el-GR" sz="1400" dirty="0" smtClean="0"/>
                        <a:t>τ</a:t>
                      </a:r>
                      <a:r>
                        <a:rPr lang="it-IT" sz="1400" baseline="-25000" dirty="0" smtClean="0"/>
                        <a:t>0</a:t>
                      </a:r>
                      <a:r>
                        <a:rPr lang="it-IT" sz="1400" dirty="0" smtClean="0"/>
                        <a:t>=0.06)</a:t>
                      </a:r>
                    </a:p>
                    <a:p>
                      <a:r>
                        <a:rPr lang="it-IT" sz="1400" dirty="0" smtClean="0"/>
                        <a:t>1: </a:t>
                      </a:r>
                      <a:r>
                        <a:rPr lang="it-IT" sz="1400" dirty="0" err="1" smtClean="0"/>
                        <a:t>Measured</a:t>
                      </a:r>
                      <a:endParaRPr lang="it-IT" sz="1400" dirty="0" smtClean="0"/>
                    </a:p>
                    <a:p>
                      <a:r>
                        <a:rPr lang="it-IT" sz="1400" dirty="0" smtClean="0"/>
                        <a:t>2: with </a:t>
                      </a:r>
                      <a:r>
                        <a:rPr lang="it-IT" sz="1400" dirty="0" err="1" smtClean="0"/>
                        <a:t>today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surface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accuracy</a:t>
                      </a:r>
                      <a:r>
                        <a:rPr lang="it-IT" sz="1400" dirty="0" smtClean="0"/>
                        <a:t> = 300</a:t>
                      </a:r>
                      <a:r>
                        <a:rPr lang="el-GR" sz="1400" dirty="0" smtClean="0">
                          <a:latin typeface="+mn-lt"/>
                        </a:rPr>
                        <a:t>μ</a:t>
                      </a:r>
                      <a:r>
                        <a:rPr lang="it-IT" sz="1400" dirty="0" smtClean="0">
                          <a:latin typeface="+mn-lt"/>
                        </a:rPr>
                        <a:t>m; </a:t>
                      </a:r>
                    </a:p>
                    <a:p>
                      <a:pPr defTabSz="180000"/>
                      <a:r>
                        <a:rPr lang="it-IT" sz="1400" dirty="0" smtClean="0">
                          <a:latin typeface="+mn-lt"/>
                        </a:rPr>
                        <a:t>	0.60K/</a:t>
                      </a:r>
                      <a:r>
                        <a:rPr lang="it-IT" sz="1400" dirty="0" err="1" smtClean="0">
                          <a:latin typeface="+mn-lt"/>
                        </a:rPr>
                        <a:t>Jy</a:t>
                      </a:r>
                      <a:r>
                        <a:rPr lang="it-IT" sz="1400" dirty="0" smtClean="0">
                          <a:latin typeface="+mn-lt"/>
                        </a:rPr>
                        <a:t> with </a:t>
                      </a:r>
                      <a:r>
                        <a:rPr lang="it-IT" sz="1400" dirty="0" err="1" smtClean="0">
                          <a:latin typeface="+mn-lt"/>
                        </a:rPr>
                        <a:t>surface</a:t>
                      </a:r>
                      <a:r>
                        <a:rPr lang="it-IT" sz="1400" dirty="0" smtClean="0">
                          <a:latin typeface="+mn-lt"/>
                        </a:rPr>
                        <a:t> </a:t>
                      </a:r>
                      <a:r>
                        <a:rPr lang="it-IT" sz="1400" dirty="0" err="1" smtClean="0">
                          <a:latin typeface="+mn-lt"/>
                        </a:rPr>
                        <a:t>accuracy</a:t>
                      </a:r>
                      <a:r>
                        <a:rPr lang="it-IT" sz="1400" dirty="0" smtClean="0">
                          <a:latin typeface="+mn-lt"/>
                        </a:rPr>
                        <a:t> = 180</a:t>
                      </a:r>
                      <a:r>
                        <a:rPr lang="el-GR" sz="1400" dirty="0" smtClean="0"/>
                        <a:t>μ</a:t>
                      </a:r>
                      <a:r>
                        <a:rPr lang="it-IT" sz="1400" dirty="0" smtClean="0"/>
                        <a:t>m</a:t>
                      </a:r>
                    </a:p>
                    <a:p>
                      <a:r>
                        <a:rPr lang="it-IT" sz="1400" dirty="0" smtClean="0"/>
                        <a:t>3: with </a:t>
                      </a:r>
                      <a:r>
                        <a:rPr lang="it-IT" sz="1400" dirty="0" err="1" smtClean="0"/>
                        <a:t>today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surface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accuracy</a:t>
                      </a:r>
                      <a:r>
                        <a:rPr lang="it-IT" sz="1400" dirty="0" smtClean="0"/>
                        <a:t> = 300</a:t>
                      </a:r>
                      <a:r>
                        <a:rPr lang="el-GR" sz="1400" dirty="0" smtClean="0"/>
                        <a:t>μ</a:t>
                      </a:r>
                      <a:r>
                        <a:rPr lang="it-IT" sz="1400" dirty="0" smtClean="0"/>
                        <a:t>m</a:t>
                      </a:r>
                    </a:p>
                    <a:p>
                      <a:pPr defTabSz="180000"/>
                      <a:r>
                        <a:rPr lang="it-IT" sz="1400" dirty="0" smtClean="0"/>
                        <a:t>	0.44K/</a:t>
                      </a:r>
                      <a:r>
                        <a:rPr lang="it-IT" sz="1400" dirty="0" err="1" smtClean="0"/>
                        <a:t>Jy</a:t>
                      </a:r>
                      <a:r>
                        <a:rPr lang="it-IT" sz="1400" dirty="0" smtClean="0"/>
                        <a:t> with </a:t>
                      </a:r>
                      <a:r>
                        <a:rPr lang="it-IT" sz="1400" dirty="0" err="1" smtClean="0"/>
                        <a:t>surface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accuracy</a:t>
                      </a:r>
                      <a:r>
                        <a:rPr lang="it-IT" sz="1400" dirty="0" smtClean="0"/>
                        <a:t> = 180</a:t>
                      </a:r>
                      <a:r>
                        <a:rPr lang="el-GR" sz="1400" dirty="0" smtClean="0"/>
                        <a:t>μ</a:t>
                      </a:r>
                      <a:r>
                        <a:rPr lang="it-IT" sz="1400" dirty="0" smtClean="0"/>
                        <a:t>m</a:t>
                      </a:r>
                    </a:p>
                    <a:p>
                      <a:pPr defTabSz="180000"/>
                      <a:r>
                        <a:rPr lang="it-IT" sz="1400" dirty="0" smtClean="0"/>
                        <a:t>4: with </a:t>
                      </a:r>
                      <a:r>
                        <a:rPr lang="el-GR" sz="1400" dirty="0" smtClean="0"/>
                        <a:t>τ</a:t>
                      </a:r>
                      <a:r>
                        <a:rPr lang="it-IT" sz="1400" baseline="-25000" dirty="0" smtClean="0"/>
                        <a:t>0</a:t>
                      </a:r>
                      <a:r>
                        <a:rPr lang="it-IT" sz="1400" dirty="0" smtClean="0"/>
                        <a:t>=0.2</a:t>
                      </a:r>
                    </a:p>
                    <a:p>
                      <a:r>
                        <a:rPr lang="it-IT" sz="1400" dirty="0" smtClean="0"/>
                        <a:t>5: </a:t>
                      </a:r>
                      <a:r>
                        <a:rPr lang="it-IT" sz="1400" dirty="0" err="1" smtClean="0"/>
                        <a:t>Measured</a:t>
                      </a:r>
                      <a:r>
                        <a:rPr lang="it-IT" sz="1400" dirty="0" smtClean="0"/>
                        <a:t>, new 18-26GHz </a:t>
                      </a:r>
                      <a:r>
                        <a:rPr lang="it-IT" sz="1400" dirty="0" err="1" smtClean="0"/>
                        <a:t>receiver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at</a:t>
                      </a:r>
                      <a:r>
                        <a:rPr lang="it-IT" sz="1400" dirty="0" smtClean="0"/>
                        <a:t> Medicina (</a:t>
                      </a:r>
                      <a:r>
                        <a:rPr lang="el-GR" sz="1400" dirty="0" smtClean="0">
                          <a:latin typeface="+mn-lt"/>
                        </a:rPr>
                        <a:t>τ</a:t>
                      </a:r>
                      <a:r>
                        <a:rPr lang="it-IT" sz="1400" baseline="-25000" dirty="0" smtClean="0">
                          <a:latin typeface="+mn-lt"/>
                        </a:rPr>
                        <a:t>0</a:t>
                      </a:r>
                      <a:r>
                        <a:rPr lang="it-IT" sz="1400" dirty="0" smtClean="0">
                          <a:latin typeface="+mn-lt"/>
                        </a:rPr>
                        <a:t>=0.13)</a:t>
                      </a:r>
                      <a:endParaRPr lang="it-IT" sz="1400" dirty="0" smtClean="0"/>
                    </a:p>
                    <a:p>
                      <a:r>
                        <a:rPr lang="it-IT" sz="1400" dirty="0" smtClean="0"/>
                        <a:t>6: with </a:t>
                      </a:r>
                      <a:r>
                        <a:rPr lang="it-IT" sz="1400" dirty="0" err="1" smtClean="0"/>
                        <a:t>upgraded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subreflector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surface</a:t>
                      </a:r>
                      <a:r>
                        <a:rPr lang="it-IT" sz="1400" dirty="0" smtClean="0"/>
                        <a:t>, </a:t>
                      </a:r>
                      <a:r>
                        <a:rPr lang="it-IT" sz="1400" dirty="0" err="1" smtClean="0"/>
                        <a:t>rms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smtClean="0">
                          <a:latin typeface="+mn-lt"/>
                        </a:rPr>
                        <a:t>≤ 50</a:t>
                      </a:r>
                      <a:r>
                        <a:rPr lang="el-GR" sz="1400" dirty="0" smtClean="0">
                          <a:latin typeface="+mn-lt"/>
                        </a:rPr>
                        <a:t>μ</a:t>
                      </a:r>
                      <a:r>
                        <a:rPr lang="it-IT" sz="1400" dirty="0" smtClean="0">
                          <a:latin typeface="+mn-lt"/>
                        </a:rPr>
                        <a:t>m</a:t>
                      </a:r>
                      <a:endParaRPr lang="it-IT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6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1088</Words>
  <Application>Microsoft Office PowerPoint</Application>
  <PresentationFormat>Presentazione su schermo (4:3)</PresentationFormat>
  <Paragraphs>309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 orfei</dc:creator>
  <cp:lastModifiedBy>ale orfei</cp:lastModifiedBy>
  <cp:revision>195</cp:revision>
  <cp:lastPrinted>2015-10-02T10:01:20Z</cp:lastPrinted>
  <dcterms:created xsi:type="dcterms:W3CDTF">2015-07-22T09:17:27Z</dcterms:created>
  <dcterms:modified xsi:type="dcterms:W3CDTF">2015-10-05T18:05:56Z</dcterms:modified>
</cp:coreProperties>
</file>